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47"/>
  </p:notesMasterIdLst>
  <p:sldIdLst>
    <p:sldId id="256" r:id="rId2"/>
    <p:sldId id="257" r:id="rId3"/>
    <p:sldId id="259" r:id="rId4"/>
    <p:sldId id="258" r:id="rId5"/>
    <p:sldId id="261" r:id="rId6"/>
    <p:sldId id="262" r:id="rId7"/>
    <p:sldId id="263" r:id="rId8"/>
    <p:sldId id="265" r:id="rId9"/>
    <p:sldId id="266" r:id="rId10"/>
    <p:sldId id="267" r:id="rId11"/>
    <p:sldId id="264"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79" r:id="rId43"/>
    <p:sldId id="299" r:id="rId44"/>
    <p:sldId id="303" r:id="rId45"/>
    <p:sldId id="302"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2"/>
    <p:restoredTop sz="74595"/>
  </p:normalViewPr>
  <p:slideViewPr>
    <p:cSldViewPr snapToGrid="0" snapToObjects="1">
      <p:cViewPr varScale="1">
        <p:scale>
          <a:sx n="86" d="100"/>
          <a:sy n="86" d="100"/>
        </p:scale>
        <p:origin x="16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AZ"/>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F93AD-A8FD-C14F-BCB8-C12679D69F6B}" type="datetimeFigureOut">
              <a:rPr lang="tr-AZ" smtClean="0"/>
              <a:t>10.12.2022</a:t>
            </a:fld>
            <a:endParaRPr lang="tr-AZ"/>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AZ"/>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tr-AZ"/>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AZ"/>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9F7A5-5D82-EA42-9670-DFB00045278C}" type="slidenum">
              <a:rPr lang="tr-AZ" smtClean="0"/>
              <a:t>‹#›</a:t>
            </a:fld>
            <a:endParaRPr lang="tr-AZ"/>
          </a:p>
        </p:txBody>
      </p:sp>
    </p:spTree>
    <p:extLst>
      <p:ext uri="{BB962C8B-B14F-4D97-AF65-F5344CB8AC3E}">
        <p14:creationId xmlns:p14="http://schemas.microsoft.com/office/powerpoint/2010/main" val="381444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a:t>
            </a:r>
            <a:r>
              <a:rPr lang="tr-AZ" dirty="0"/>
              <a:t>oday we focus in twenty twenty two PH guidelines</a:t>
            </a:r>
          </a:p>
          <a:p>
            <a:endParaRPr lang="tr-AZ" dirty="0"/>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1</a:t>
            </a:fld>
            <a:endParaRPr lang="tr-AZ"/>
          </a:p>
        </p:txBody>
      </p:sp>
    </p:spTree>
    <p:extLst>
      <p:ext uri="{BB962C8B-B14F-4D97-AF65-F5344CB8AC3E}">
        <p14:creationId xmlns:p14="http://schemas.microsoft.com/office/powerpoint/2010/main" val="413138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SUSPECTED – ŞUBHELİ</a:t>
            </a:r>
          </a:p>
          <a:p>
            <a:endParaRPr lang="tr-AZ" dirty="0"/>
          </a:p>
          <a:p>
            <a:r>
              <a:rPr lang="tr-AZ" dirty="0"/>
              <a:t>There is a lot of nice picture in this document </a:t>
            </a:r>
          </a:p>
          <a:p>
            <a:r>
              <a:rPr lang="tr-AZ" dirty="0"/>
              <a:t>And this picture shown guidance for right heart imaging for general cardiologist and imagining specialist to describe and evaluate RV.</a:t>
            </a:r>
          </a:p>
        </p:txBody>
      </p:sp>
      <p:sp>
        <p:nvSpPr>
          <p:cNvPr id="4" name="Slayt Numarası Yer Tutucusu 3"/>
          <p:cNvSpPr>
            <a:spLocks noGrp="1"/>
          </p:cNvSpPr>
          <p:nvPr>
            <p:ph type="sldNum" sz="quarter" idx="5"/>
          </p:nvPr>
        </p:nvSpPr>
        <p:spPr/>
        <p:txBody>
          <a:bodyPr/>
          <a:lstStyle/>
          <a:p>
            <a:fld id="{57C9F7A5-5D82-EA42-9670-DFB00045278C}" type="slidenum">
              <a:rPr lang="tr-AZ" smtClean="0"/>
              <a:t>10</a:t>
            </a:fld>
            <a:endParaRPr lang="tr-AZ"/>
          </a:p>
        </p:txBody>
      </p:sp>
    </p:spTree>
    <p:extLst>
      <p:ext uri="{BB962C8B-B14F-4D97-AF65-F5344CB8AC3E}">
        <p14:creationId xmlns:p14="http://schemas.microsoft.com/office/powerpoint/2010/main" val="418638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rapid</a:t>
            </a:r>
            <a:r>
              <a:rPr lang="tr-TR" dirty="0"/>
              <a:t> </a:t>
            </a:r>
            <a:r>
              <a:rPr lang="tr-TR" dirty="0" err="1"/>
              <a:t>exhaustion</a:t>
            </a:r>
            <a:r>
              <a:rPr lang="tr-TR" dirty="0"/>
              <a:t> (</a:t>
            </a:r>
            <a:r>
              <a:rPr lang="tr-TR" dirty="0" err="1"/>
              <a:t>rapid</a:t>
            </a:r>
            <a:r>
              <a:rPr lang="tr-TR" dirty="0"/>
              <a:t> </a:t>
            </a:r>
            <a:r>
              <a:rPr lang="tr-TR" dirty="0" err="1"/>
              <a:t>ekzasçın</a:t>
            </a:r>
            <a:r>
              <a:rPr lang="tr-TR" dirty="0"/>
              <a:t>) – hızlı </a:t>
            </a:r>
            <a:r>
              <a:rPr lang="tr-TR" dirty="0" err="1"/>
              <a:t>tükənmə</a:t>
            </a:r>
            <a:r>
              <a:rPr lang="tr-TR" dirty="0"/>
              <a:t>/ </a:t>
            </a:r>
            <a:r>
              <a:rPr lang="tr-TR" dirty="0" err="1"/>
              <a:t>bending</a:t>
            </a:r>
            <a:r>
              <a:rPr lang="tr-TR" dirty="0"/>
              <a:t> </a:t>
            </a:r>
            <a:r>
              <a:rPr lang="tr-TR" dirty="0" err="1"/>
              <a:t>forward</a:t>
            </a:r>
            <a:r>
              <a:rPr lang="tr-TR" dirty="0"/>
              <a:t> – öne eğilme/ </a:t>
            </a:r>
            <a:r>
              <a:rPr lang="tr-TR" dirty="0" err="1"/>
              <a:t>nausea</a:t>
            </a:r>
            <a:r>
              <a:rPr lang="tr-TR" dirty="0"/>
              <a:t> (</a:t>
            </a:r>
            <a:r>
              <a:rPr lang="tr-TR" dirty="0" err="1"/>
              <a:t>naja</a:t>
            </a:r>
            <a:r>
              <a:rPr lang="tr-TR" dirty="0"/>
              <a:t>) – mide bulantısı/ </a:t>
            </a:r>
            <a:r>
              <a:rPr lang="tr-TR" dirty="0" err="1"/>
              <a:t>weight</a:t>
            </a:r>
            <a:r>
              <a:rPr lang="tr-TR" dirty="0"/>
              <a:t> </a:t>
            </a:r>
            <a:r>
              <a:rPr lang="tr-TR" dirty="0" err="1"/>
              <a:t>gain</a:t>
            </a:r>
            <a:r>
              <a:rPr lang="tr-TR" dirty="0"/>
              <a:t> – kilo </a:t>
            </a:r>
            <a:r>
              <a:rPr lang="tr-TR" dirty="0" err="1"/>
              <a:t>almaq</a:t>
            </a:r>
            <a:r>
              <a:rPr lang="tr-TR" dirty="0"/>
              <a:t>/ </a:t>
            </a:r>
            <a:r>
              <a:rPr lang="tr-TR" dirty="0" err="1"/>
              <a:t>hoarseness</a:t>
            </a:r>
            <a:r>
              <a:rPr lang="tr-TR" dirty="0"/>
              <a:t> (</a:t>
            </a:r>
            <a:r>
              <a:rPr lang="tr-TR" dirty="0" err="1"/>
              <a:t>horsnes</a:t>
            </a:r>
            <a:r>
              <a:rPr lang="tr-TR" dirty="0"/>
              <a:t>) – ses kısıklığı/ RV </a:t>
            </a:r>
            <a:r>
              <a:rPr lang="tr-TR" dirty="0" err="1"/>
              <a:t>backward</a:t>
            </a:r>
            <a:r>
              <a:rPr lang="tr-TR" dirty="0"/>
              <a:t> </a:t>
            </a:r>
            <a:r>
              <a:rPr lang="tr-TR" dirty="0" err="1"/>
              <a:t>failure</a:t>
            </a:r>
            <a:r>
              <a:rPr lang="tr-TR" dirty="0"/>
              <a:t> – </a:t>
            </a:r>
            <a:r>
              <a:rPr lang="tr-TR" dirty="0" err="1"/>
              <a:t>geriyedönük</a:t>
            </a:r>
            <a:r>
              <a:rPr lang="tr-TR" dirty="0"/>
              <a:t> </a:t>
            </a:r>
          </a:p>
          <a:p>
            <a:r>
              <a:rPr lang="tr-TR" dirty="0" err="1"/>
              <a:t>Çatışmazlıq</a:t>
            </a:r>
            <a:r>
              <a:rPr lang="tr-TR" dirty="0"/>
              <a:t> </a:t>
            </a:r>
            <a:r>
              <a:rPr lang="tr-TR" dirty="0" err="1"/>
              <a:t>əlamətləri</a:t>
            </a:r>
            <a:r>
              <a:rPr lang="tr-TR" dirty="0"/>
              <a:t>), </a:t>
            </a:r>
            <a:r>
              <a:rPr lang="tr-TR" dirty="0" err="1"/>
              <a:t>dizziness</a:t>
            </a:r>
            <a:r>
              <a:rPr lang="tr-TR" dirty="0"/>
              <a:t> – baş </a:t>
            </a:r>
            <a:r>
              <a:rPr lang="tr-TR" dirty="0" err="1"/>
              <a:t>dönməsi</a:t>
            </a:r>
            <a:r>
              <a:rPr lang="tr-TR" dirty="0"/>
              <a:t>. </a:t>
            </a:r>
          </a:p>
          <a:p>
            <a:endParaRPr lang="tr-AZ" dirty="0"/>
          </a:p>
          <a:p>
            <a:r>
              <a:rPr lang="tr-TR" dirty="0"/>
              <a:t>W</a:t>
            </a:r>
            <a:r>
              <a:rPr lang="tr-AZ" dirty="0"/>
              <a:t>e always start from phisical and clinical examination, signs and symptoms,</a:t>
            </a:r>
          </a:p>
          <a:p>
            <a:r>
              <a:rPr lang="tr-AZ" dirty="0"/>
              <a:t>This is also a new additiona to this guideline with tables with sighs and symptoms – the early symptoms and late symptoms,</a:t>
            </a:r>
          </a:p>
          <a:p>
            <a:r>
              <a:rPr lang="tr-AZ" dirty="0"/>
              <a:t>And its is very important to detect PH suspicion patient – because PH has this symptoms and signs</a:t>
            </a:r>
          </a:p>
        </p:txBody>
      </p:sp>
      <p:sp>
        <p:nvSpPr>
          <p:cNvPr id="4" name="Slayt Numarası Yer Tutucusu 3"/>
          <p:cNvSpPr>
            <a:spLocks noGrp="1"/>
          </p:cNvSpPr>
          <p:nvPr>
            <p:ph type="sldNum" sz="quarter" idx="5"/>
          </p:nvPr>
        </p:nvSpPr>
        <p:spPr/>
        <p:txBody>
          <a:bodyPr/>
          <a:lstStyle/>
          <a:p>
            <a:fld id="{57C9F7A5-5D82-EA42-9670-DFB00045278C}" type="slidenum">
              <a:rPr lang="tr-AZ" smtClean="0"/>
              <a:t>11</a:t>
            </a:fld>
            <a:endParaRPr lang="tr-AZ"/>
          </a:p>
        </p:txBody>
      </p:sp>
    </p:spTree>
    <p:extLst>
      <p:ext uri="{BB962C8B-B14F-4D97-AF65-F5344CB8AC3E}">
        <p14:creationId xmlns:p14="http://schemas.microsoft.com/office/powerpoint/2010/main" val="381233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t>
            </a:r>
            <a:r>
              <a:rPr lang="tr-AZ" dirty="0"/>
              <a:t>eeking for a common cause  and warning sighs– ortaq səbəb aramaq suspected -şübheli   warning sings – uyarici işaretler</a:t>
            </a:r>
          </a:p>
          <a:p>
            <a:endParaRPr lang="tr-AZ" dirty="0"/>
          </a:p>
          <a:p>
            <a:r>
              <a:rPr lang="tr-AZ" dirty="0"/>
              <a:t>And this is also reflected to new guidelines – to diagnostic algoritm, these algoritm not only for patient suspicion PH, also for unexplained dyspnoea patients</a:t>
            </a:r>
          </a:p>
          <a:p>
            <a:r>
              <a:rPr lang="tr-TR" dirty="0"/>
              <a:t>I</a:t>
            </a:r>
            <a:r>
              <a:rPr lang="tr-AZ" dirty="0"/>
              <a:t>n step one – general practitioner (praktisioner) shloud be seek (axtarmaq) causes for respiratuary and cardiac disorders.</a:t>
            </a:r>
          </a:p>
          <a:p>
            <a:r>
              <a:rPr lang="tr-AZ" dirty="0"/>
              <a:t>The second important part is here the fast track refferal at any time in a case of warning sings -to PH centre.</a:t>
            </a:r>
          </a:p>
        </p:txBody>
      </p:sp>
      <p:sp>
        <p:nvSpPr>
          <p:cNvPr id="4" name="Slayt Numarası Yer Tutucusu 3"/>
          <p:cNvSpPr>
            <a:spLocks noGrp="1"/>
          </p:cNvSpPr>
          <p:nvPr>
            <p:ph type="sldNum" sz="quarter" idx="5"/>
          </p:nvPr>
        </p:nvSpPr>
        <p:spPr/>
        <p:txBody>
          <a:bodyPr/>
          <a:lstStyle/>
          <a:p>
            <a:fld id="{57C9F7A5-5D82-EA42-9670-DFB00045278C}" type="slidenum">
              <a:rPr lang="tr-AZ" smtClean="0"/>
              <a:t>12</a:t>
            </a:fld>
            <a:endParaRPr lang="tr-AZ"/>
          </a:p>
        </p:txBody>
      </p:sp>
    </p:spTree>
    <p:extLst>
      <p:ext uri="{BB962C8B-B14F-4D97-AF65-F5344CB8AC3E}">
        <p14:creationId xmlns:p14="http://schemas.microsoft.com/office/powerpoint/2010/main" val="358179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The second step in unexplained dyspnea and suspected PH detection – the futher lung and heart asessments</a:t>
            </a:r>
          </a:p>
          <a:p>
            <a:r>
              <a:rPr lang="tr-AZ" dirty="0"/>
              <a:t>When we exclude with echocardiography disease of PH – we must movie  patient cross referal to lung assesment to our lung specialist - pulmonologist</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13</a:t>
            </a:fld>
            <a:endParaRPr lang="tr-AZ"/>
          </a:p>
        </p:txBody>
      </p:sp>
    </p:spTree>
    <p:extLst>
      <p:ext uri="{BB962C8B-B14F-4D97-AF65-F5344CB8AC3E}">
        <p14:creationId xmlns:p14="http://schemas.microsoft.com/office/powerpoint/2010/main" val="353294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If patient PH probability  in ntermediate/ high risk group, you can  recomended the PH expert centre for this patient, for comrehensive assesment </a:t>
            </a:r>
          </a:p>
        </p:txBody>
      </p:sp>
      <p:sp>
        <p:nvSpPr>
          <p:cNvPr id="4" name="Slayt Numarası Yer Tutucusu 3"/>
          <p:cNvSpPr>
            <a:spLocks noGrp="1"/>
          </p:cNvSpPr>
          <p:nvPr>
            <p:ph type="sldNum" sz="quarter" idx="5"/>
          </p:nvPr>
        </p:nvSpPr>
        <p:spPr/>
        <p:txBody>
          <a:bodyPr/>
          <a:lstStyle/>
          <a:p>
            <a:fld id="{57C9F7A5-5D82-EA42-9670-DFB00045278C}" type="slidenum">
              <a:rPr lang="tr-AZ" smtClean="0"/>
              <a:t>14</a:t>
            </a:fld>
            <a:endParaRPr lang="tr-AZ"/>
          </a:p>
        </p:txBody>
      </p:sp>
    </p:spTree>
    <p:extLst>
      <p:ext uri="{BB962C8B-B14F-4D97-AF65-F5344CB8AC3E}">
        <p14:creationId xmlns:p14="http://schemas.microsoft.com/office/powerpoint/2010/main" val="2944099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Changes in clinical classification very briefly (qisaca) – important changes in PAH non responders and acute responders in idiopathic PAH group</a:t>
            </a:r>
          </a:p>
          <a:p>
            <a:r>
              <a:rPr lang="tr-AZ" dirty="0"/>
              <a:t>And in this group we see heritable, assosieted with drugs and toxins, connective tissue disease. HIV infections and other</a:t>
            </a:r>
          </a:p>
        </p:txBody>
      </p:sp>
      <p:sp>
        <p:nvSpPr>
          <p:cNvPr id="4" name="Slayt Numarası Yer Tutucusu 3"/>
          <p:cNvSpPr>
            <a:spLocks noGrp="1"/>
          </p:cNvSpPr>
          <p:nvPr>
            <p:ph type="sldNum" sz="quarter" idx="5"/>
          </p:nvPr>
        </p:nvSpPr>
        <p:spPr/>
        <p:txBody>
          <a:bodyPr/>
          <a:lstStyle/>
          <a:p>
            <a:fld id="{57C9F7A5-5D82-EA42-9670-DFB00045278C}" type="slidenum">
              <a:rPr lang="tr-AZ" smtClean="0"/>
              <a:t>15</a:t>
            </a:fld>
            <a:endParaRPr lang="tr-AZ"/>
          </a:p>
        </p:txBody>
      </p:sp>
    </p:spTree>
    <p:extLst>
      <p:ext uri="{BB962C8B-B14F-4D97-AF65-F5344CB8AC3E}">
        <p14:creationId xmlns:p14="http://schemas.microsoft.com/office/powerpoint/2010/main" val="168461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gROUP</a:t>
            </a:r>
            <a:r>
              <a:rPr lang="tr-TR" dirty="0"/>
              <a:t> 2 – is </a:t>
            </a:r>
            <a:r>
              <a:rPr lang="tr-TR" dirty="0" err="1"/>
              <a:t>assosieted</a:t>
            </a:r>
            <a:r>
              <a:rPr lang="tr-TR" dirty="0"/>
              <a:t> </a:t>
            </a:r>
            <a:r>
              <a:rPr lang="tr-TR" dirty="0" err="1"/>
              <a:t>with</a:t>
            </a:r>
            <a:r>
              <a:rPr lang="tr-TR" dirty="0"/>
              <a:t> </a:t>
            </a:r>
            <a:r>
              <a:rPr lang="tr-TR" dirty="0" err="1"/>
              <a:t>heart</a:t>
            </a:r>
            <a:r>
              <a:rPr lang="tr-TR" dirty="0"/>
              <a:t> </a:t>
            </a:r>
            <a:r>
              <a:rPr lang="tr-TR" dirty="0" err="1"/>
              <a:t>failure</a:t>
            </a:r>
            <a:r>
              <a:rPr lang="tr-TR" dirty="0"/>
              <a:t> – </a:t>
            </a:r>
            <a:r>
              <a:rPr lang="tr-TR" dirty="0" err="1"/>
              <a:t>wtih</a:t>
            </a:r>
            <a:r>
              <a:rPr lang="tr-TR" dirty="0"/>
              <a:t> </a:t>
            </a:r>
            <a:r>
              <a:rPr lang="tr-TR" dirty="0" err="1"/>
              <a:t>preserved</a:t>
            </a:r>
            <a:r>
              <a:rPr lang="tr-TR" dirty="0"/>
              <a:t> </a:t>
            </a:r>
            <a:r>
              <a:rPr lang="tr-TR" dirty="0" err="1"/>
              <a:t>and</a:t>
            </a:r>
            <a:r>
              <a:rPr lang="tr-TR" dirty="0"/>
              <a:t> </a:t>
            </a:r>
            <a:r>
              <a:rPr lang="tr-TR" dirty="0" err="1"/>
              <a:t>reduced</a:t>
            </a:r>
            <a:r>
              <a:rPr lang="tr-TR" dirty="0"/>
              <a:t> </a:t>
            </a:r>
            <a:r>
              <a:rPr lang="tr-TR" dirty="0" err="1"/>
              <a:t>ejection</a:t>
            </a:r>
            <a:r>
              <a:rPr lang="tr-TR" dirty="0"/>
              <a:t> </a:t>
            </a:r>
            <a:r>
              <a:rPr lang="tr-TR" dirty="0" err="1"/>
              <a:t>fraction</a:t>
            </a:r>
            <a:endParaRPr lang="tr-TR" dirty="0"/>
          </a:p>
          <a:p>
            <a:endParaRPr lang="tr-TR" dirty="0"/>
          </a:p>
          <a:p>
            <a:r>
              <a:rPr lang="tr-TR" dirty="0" err="1"/>
              <a:t>Group</a:t>
            </a:r>
            <a:r>
              <a:rPr lang="tr-TR" dirty="0"/>
              <a:t> 3 – </a:t>
            </a:r>
            <a:r>
              <a:rPr lang="tr-TR" dirty="0" err="1"/>
              <a:t>assosieted</a:t>
            </a:r>
            <a:r>
              <a:rPr lang="tr-TR" dirty="0"/>
              <a:t> </a:t>
            </a:r>
            <a:r>
              <a:rPr lang="tr-TR" dirty="0" err="1"/>
              <a:t>with</a:t>
            </a:r>
            <a:r>
              <a:rPr lang="tr-TR" dirty="0"/>
              <a:t> </a:t>
            </a:r>
            <a:r>
              <a:rPr lang="tr-TR" dirty="0" err="1"/>
              <a:t>lung</a:t>
            </a:r>
            <a:r>
              <a:rPr lang="tr-TR" dirty="0"/>
              <a:t> </a:t>
            </a:r>
            <a:r>
              <a:rPr lang="tr-TR" dirty="0" err="1"/>
              <a:t>disease</a:t>
            </a:r>
            <a:r>
              <a:rPr lang="tr-TR" dirty="0"/>
              <a:t> – </a:t>
            </a:r>
            <a:r>
              <a:rPr lang="tr-TR" dirty="0" err="1"/>
              <a:t>obstructive</a:t>
            </a:r>
            <a:r>
              <a:rPr lang="tr-TR" dirty="0"/>
              <a:t> </a:t>
            </a:r>
            <a:r>
              <a:rPr lang="tr-TR" dirty="0" err="1"/>
              <a:t>lung</a:t>
            </a:r>
            <a:r>
              <a:rPr lang="tr-TR" dirty="0"/>
              <a:t> </a:t>
            </a:r>
            <a:r>
              <a:rPr lang="tr-TR" dirty="0" err="1"/>
              <a:t>disease</a:t>
            </a:r>
            <a:r>
              <a:rPr lang="tr-TR" dirty="0"/>
              <a:t> . </a:t>
            </a:r>
            <a:r>
              <a:rPr lang="tr-TR" dirty="0" err="1"/>
              <a:t>Hipoxemia</a:t>
            </a:r>
            <a:r>
              <a:rPr lang="tr-TR" dirty="0"/>
              <a:t> </a:t>
            </a:r>
            <a:r>
              <a:rPr lang="tr-TR" dirty="0" err="1"/>
              <a:t>and</a:t>
            </a:r>
            <a:r>
              <a:rPr lang="tr-TR" dirty="0"/>
              <a:t> </a:t>
            </a:r>
            <a:r>
              <a:rPr lang="tr-TR" dirty="0" err="1"/>
              <a:t>hipoventilation</a:t>
            </a:r>
            <a:r>
              <a:rPr lang="tr-TR" dirty="0"/>
              <a:t> </a:t>
            </a:r>
            <a:r>
              <a:rPr lang="tr-TR" dirty="0" err="1"/>
              <a:t>syndroms</a:t>
            </a:r>
            <a:endParaRPr lang="tr-TR" dirty="0"/>
          </a:p>
          <a:p>
            <a:endParaRPr lang="tr-TR" dirty="0"/>
          </a:p>
          <a:p>
            <a:r>
              <a:rPr lang="tr-TR" dirty="0"/>
              <a:t>S</a:t>
            </a:r>
            <a:r>
              <a:rPr lang="tr-AZ" dirty="0"/>
              <a:t>leep dısordered breathıng ıs removed from the classıfıcatıon - </a:t>
            </a:r>
            <a:r>
              <a:rPr lang="tr-TR" dirty="0"/>
              <a:t>Uykuda düzensiz solunum sınıflandırmadan çıkarıldı</a:t>
            </a:r>
          </a:p>
          <a:p>
            <a:endParaRPr lang="tr-TR" dirty="0"/>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16</a:t>
            </a:fld>
            <a:endParaRPr lang="tr-AZ"/>
          </a:p>
        </p:txBody>
      </p:sp>
    </p:spTree>
    <p:extLst>
      <p:ext uri="{BB962C8B-B14F-4D97-AF65-F5344CB8AC3E}">
        <p14:creationId xmlns:p14="http://schemas.microsoft.com/office/powerpoint/2010/main" val="3494252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a:t>
            </a:r>
            <a:r>
              <a:rPr lang="tr-AZ" dirty="0"/>
              <a:t>roup 4 - is assosieted with pulmonary artery obstructions – choric trombo embolic PH and other obstruction disease</a:t>
            </a:r>
          </a:p>
          <a:p>
            <a:endParaRPr lang="tr-AZ" dirty="0"/>
          </a:p>
          <a:p>
            <a:r>
              <a:rPr lang="tr-TR" dirty="0"/>
              <a:t>G</a:t>
            </a:r>
            <a:r>
              <a:rPr lang="tr-AZ" dirty="0"/>
              <a:t>roup 5 – unclear and multifactorial disease  such as – hematological disorders, sistemic disorders, metabolic disorders , chronic renal failure with and without hemodialysis and ecs</a:t>
            </a:r>
          </a:p>
        </p:txBody>
      </p:sp>
      <p:sp>
        <p:nvSpPr>
          <p:cNvPr id="4" name="Slayt Numarası Yer Tutucusu 3"/>
          <p:cNvSpPr>
            <a:spLocks noGrp="1"/>
          </p:cNvSpPr>
          <p:nvPr>
            <p:ph type="sldNum" sz="quarter" idx="5"/>
          </p:nvPr>
        </p:nvSpPr>
        <p:spPr/>
        <p:txBody>
          <a:bodyPr/>
          <a:lstStyle/>
          <a:p>
            <a:fld id="{57C9F7A5-5D82-EA42-9670-DFB00045278C}" type="slidenum">
              <a:rPr lang="tr-AZ" smtClean="0"/>
              <a:t>17</a:t>
            </a:fld>
            <a:endParaRPr lang="tr-AZ"/>
          </a:p>
        </p:txBody>
      </p:sp>
    </p:spTree>
    <p:extLst>
      <p:ext uri="{BB962C8B-B14F-4D97-AF65-F5344CB8AC3E}">
        <p14:creationId xmlns:p14="http://schemas.microsoft.com/office/powerpoint/2010/main" val="239147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a:t>
            </a:r>
            <a:r>
              <a:rPr lang="tr-AZ" dirty="0"/>
              <a:t>aintain – sürdürmek, bakmak (look) according – binaen, görə. </a:t>
            </a:r>
          </a:p>
        </p:txBody>
      </p:sp>
      <p:sp>
        <p:nvSpPr>
          <p:cNvPr id="4" name="Slayt Numarası Yer Tutucusu 3"/>
          <p:cNvSpPr>
            <a:spLocks noGrp="1"/>
          </p:cNvSpPr>
          <p:nvPr>
            <p:ph type="sldNum" sz="quarter" idx="5"/>
          </p:nvPr>
        </p:nvSpPr>
        <p:spPr/>
        <p:txBody>
          <a:bodyPr/>
          <a:lstStyle/>
          <a:p>
            <a:fld id="{57C9F7A5-5D82-EA42-9670-DFB00045278C}" type="slidenum">
              <a:rPr lang="tr-AZ" smtClean="0"/>
              <a:t>18</a:t>
            </a:fld>
            <a:endParaRPr lang="tr-AZ"/>
          </a:p>
        </p:txBody>
      </p:sp>
    </p:spTree>
    <p:extLst>
      <p:ext uri="{BB962C8B-B14F-4D97-AF65-F5344CB8AC3E}">
        <p14:creationId xmlns:p14="http://schemas.microsoft.com/office/powerpoint/2010/main" val="525204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a:t>
            </a:r>
            <a:r>
              <a:rPr lang="tr-AZ" dirty="0"/>
              <a:t>n annual (anyuıl) evalution – yıllık değerlendirme. </a:t>
            </a:r>
            <a:r>
              <a:rPr lang="tr-TR" dirty="0"/>
              <a:t>A</a:t>
            </a:r>
            <a:r>
              <a:rPr lang="tr-AZ" dirty="0"/>
              <a:t>n annual evalution of the risk of having PAH – PAH riskine ilişkin yıllık değerlendirme/ remain – qalmaq, remain unexplained – açıqlanmamış qalırsa</a:t>
            </a:r>
          </a:p>
          <a:p>
            <a:endParaRPr lang="tr-AZ" dirty="0"/>
          </a:p>
          <a:p>
            <a:r>
              <a:rPr lang="tr-AZ" dirty="0"/>
              <a:t>In SS patinet the new guideline keep high class recomendation – for that - its neseccery to follow up with echo? </a:t>
            </a:r>
            <a:r>
              <a:rPr lang="tr-TR" dirty="0"/>
              <a:t>I</a:t>
            </a:r>
            <a:r>
              <a:rPr lang="tr-AZ" dirty="0"/>
              <a:t>f the breathlessness remain unexplained following non invasive assesment RHC is recomended to exclude PAH patient</a:t>
            </a:r>
          </a:p>
        </p:txBody>
      </p:sp>
      <p:sp>
        <p:nvSpPr>
          <p:cNvPr id="4" name="Slayt Numarası Yer Tutucusu 3"/>
          <p:cNvSpPr>
            <a:spLocks noGrp="1"/>
          </p:cNvSpPr>
          <p:nvPr>
            <p:ph type="sldNum" sz="quarter" idx="5"/>
          </p:nvPr>
        </p:nvSpPr>
        <p:spPr/>
        <p:txBody>
          <a:bodyPr/>
          <a:lstStyle/>
          <a:p>
            <a:fld id="{57C9F7A5-5D82-EA42-9670-DFB00045278C}" type="slidenum">
              <a:rPr lang="tr-AZ" smtClean="0"/>
              <a:t>19</a:t>
            </a:fld>
            <a:endParaRPr lang="tr-AZ"/>
          </a:p>
        </p:txBody>
      </p:sp>
    </p:spTree>
    <p:extLst>
      <p:ext uri="{BB962C8B-B14F-4D97-AF65-F5344CB8AC3E}">
        <p14:creationId xmlns:p14="http://schemas.microsoft.com/office/powerpoint/2010/main" val="297337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a:t>
            </a:r>
            <a:r>
              <a:rPr lang="tr-AZ" dirty="0"/>
              <a:t>oday we focus in twenty twenty two PH guidelines</a:t>
            </a:r>
          </a:p>
          <a:p>
            <a:r>
              <a:rPr lang="tr-TR" dirty="0"/>
              <a:t>G</a:t>
            </a:r>
            <a:r>
              <a:rPr lang="tr-AZ" dirty="0"/>
              <a:t>reats thanks to ESC and ERS for joint guidelines</a:t>
            </a:r>
          </a:p>
        </p:txBody>
      </p:sp>
      <p:sp>
        <p:nvSpPr>
          <p:cNvPr id="4" name="Slayt Numarası Yer Tutucusu 3"/>
          <p:cNvSpPr>
            <a:spLocks noGrp="1"/>
          </p:cNvSpPr>
          <p:nvPr>
            <p:ph type="sldNum" sz="quarter" idx="5"/>
          </p:nvPr>
        </p:nvSpPr>
        <p:spPr/>
        <p:txBody>
          <a:bodyPr/>
          <a:lstStyle/>
          <a:p>
            <a:fld id="{57C9F7A5-5D82-EA42-9670-DFB00045278C}" type="slidenum">
              <a:rPr lang="tr-AZ" smtClean="0"/>
              <a:t>2</a:t>
            </a:fld>
            <a:endParaRPr lang="tr-AZ"/>
          </a:p>
        </p:txBody>
      </p:sp>
    </p:spTree>
    <p:extLst>
      <p:ext uri="{BB962C8B-B14F-4D97-AF65-F5344CB8AC3E}">
        <p14:creationId xmlns:p14="http://schemas.microsoft.com/office/powerpoint/2010/main" val="123327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CTD – connective tissue disease</a:t>
            </a:r>
          </a:p>
          <a:p>
            <a:endParaRPr lang="tr-AZ" dirty="0"/>
          </a:p>
          <a:p>
            <a:r>
              <a:rPr lang="tr-AZ" dirty="0"/>
              <a:t>BNP NT – pro BNP , policies to evalute PAH in SS patients CT CMR will be considered.</a:t>
            </a:r>
          </a:p>
        </p:txBody>
      </p:sp>
      <p:sp>
        <p:nvSpPr>
          <p:cNvPr id="4" name="Slayt Numarası Yer Tutucusu 3"/>
          <p:cNvSpPr>
            <a:spLocks noGrp="1"/>
          </p:cNvSpPr>
          <p:nvPr>
            <p:ph type="sldNum" sz="quarter" idx="5"/>
          </p:nvPr>
        </p:nvSpPr>
        <p:spPr/>
        <p:txBody>
          <a:bodyPr/>
          <a:lstStyle/>
          <a:p>
            <a:fld id="{57C9F7A5-5D82-EA42-9670-DFB00045278C}" type="slidenum">
              <a:rPr lang="tr-AZ" smtClean="0"/>
              <a:t>20</a:t>
            </a:fld>
            <a:endParaRPr lang="tr-AZ"/>
          </a:p>
        </p:txBody>
      </p:sp>
    </p:spTree>
    <p:extLst>
      <p:ext uri="{BB962C8B-B14F-4D97-AF65-F5344CB8AC3E}">
        <p14:creationId xmlns:p14="http://schemas.microsoft.com/office/powerpoint/2010/main" val="2284489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RHC is recomended to confirm the diagnosis of PH and to support treatment dexisions.</a:t>
            </a:r>
          </a:p>
          <a:p>
            <a:r>
              <a:rPr lang="tr-AZ" dirty="0"/>
              <a:t>And it is recomended RHC to perform in experienced centers</a:t>
            </a:r>
          </a:p>
        </p:txBody>
      </p:sp>
      <p:sp>
        <p:nvSpPr>
          <p:cNvPr id="4" name="Slayt Numarası Yer Tutucusu 3"/>
          <p:cNvSpPr>
            <a:spLocks noGrp="1"/>
          </p:cNvSpPr>
          <p:nvPr>
            <p:ph type="sldNum" sz="quarter" idx="5"/>
          </p:nvPr>
        </p:nvSpPr>
        <p:spPr/>
        <p:txBody>
          <a:bodyPr/>
          <a:lstStyle/>
          <a:p>
            <a:fld id="{57C9F7A5-5D82-EA42-9670-DFB00045278C}" type="slidenum">
              <a:rPr lang="tr-AZ" smtClean="0"/>
              <a:t>21</a:t>
            </a:fld>
            <a:endParaRPr lang="tr-AZ"/>
          </a:p>
        </p:txBody>
      </p:sp>
    </p:spTree>
    <p:extLst>
      <p:ext uri="{BB962C8B-B14F-4D97-AF65-F5344CB8AC3E}">
        <p14:creationId xmlns:p14="http://schemas.microsoft.com/office/powerpoint/2010/main" val="58564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a:t>
            </a:r>
            <a:r>
              <a:rPr lang="tr-AZ" dirty="0"/>
              <a:t>nd we also recomended that a complete set of hemodynamics parametres and calculations- must presented and reflected in our catheterization  reports/</a:t>
            </a:r>
          </a:p>
          <a:p>
            <a:r>
              <a:rPr lang="tr-AZ" dirty="0"/>
              <a:t>This table show that – what should be written in the hemodynamic report by interventional cardiologist</a:t>
            </a:r>
          </a:p>
        </p:txBody>
      </p:sp>
      <p:sp>
        <p:nvSpPr>
          <p:cNvPr id="4" name="Slayt Numarası Yer Tutucusu 3"/>
          <p:cNvSpPr>
            <a:spLocks noGrp="1"/>
          </p:cNvSpPr>
          <p:nvPr>
            <p:ph type="sldNum" sz="quarter" idx="5"/>
          </p:nvPr>
        </p:nvSpPr>
        <p:spPr/>
        <p:txBody>
          <a:bodyPr/>
          <a:lstStyle/>
          <a:p>
            <a:fld id="{57C9F7A5-5D82-EA42-9670-DFB00045278C}" type="slidenum">
              <a:rPr lang="tr-AZ" smtClean="0"/>
              <a:t>22</a:t>
            </a:fld>
            <a:endParaRPr lang="tr-AZ"/>
          </a:p>
        </p:txBody>
      </p:sp>
    </p:spTree>
    <p:extLst>
      <p:ext uri="{BB962C8B-B14F-4D97-AF65-F5344CB8AC3E}">
        <p14:creationId xmlns:p14="http://schemas.microsoft.com/office/powerpoint/2010/main" val="1306309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 </a:t>
            </a:r>
            <a:r>
              <a:rPr lang="tr-TR" dirty="0" err="1"/>
              <a:t>would</a:t>
            </a:r>
            <a:r>
              <a:rPr lang="tr-TR" dirty="0"/>
              <a:t> </a:t>
            </a:r>
            <a:r>
              <a:rPr lang="tr-TR" dirty="0" err="1"/>
              <a:t>like</a:t>
            </a:r>
            <a:r>
              <a:rPr lang="tr-TR" dirty="0"/>
              <a:t> </a:t>
            </a:r>
            <a:r>
              <a:rPr lang="tr-TR" dirty="0" err="1"/>
              <a:t>to</a:t>
            </a:r>
            <a:r>
              <a:rPr lang="tr-TR" dirty="0"/>
              <a:t> </a:t>
            </a:r>
            <a:r>
              <a:rPr lang="tr-TR" dirty="0" err="1"/>
              <a:t>briefly</a:t>
            </a:r>
            <a:r>
              <a:rPr lang="tr-TR" dirty="0"/>
              <a:t> talk </a:t>
            </a:r>
            <a:r>
              <a:rPr lang="tr-TR" dirty="0" err="1"/>
              <a:t>about</a:t>
            </a:r>
            <a:r>
              <a:rPr lang="tr-TR" dirty="0"/>
              <a:t> PH  risk </a:t>
            </a:r>
            <a:r>
              <a:rPr lang="tr-TR" dirty="0" err="1"/>
              <a:t>assessment</a:t>
            </a:r>
            <a:r>
              <a:rPr lang="tr-TR" dirty="0"/>
              <a:t> </a:t>
            </a:r>
            <a:r>
              <a:rPr lang="tr-TR" dirty="0" err="1"/>
              <a:t>and</a:t>
            </a:r>
            <a:r>
              <a:rPr lang="tr-TR" dirty="0"/>
              <a:t> </a:t>
            </a:r>
            <a:r>
              <a:rPr lang="tr-TR" dirty="0" err="1"/>
              <a:t>therapy</a:t>
            </a:r>
            <a:r>
              <a:rPr lang="tr-TR" dirty="0"/>
              <a:t>.  </a:t>
            </a:r>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23</a:t>
            </a:fld>
            <a:endParaRPr lang="tr-AZ"/>
          </a:p>
        </p:txBody>
      </p:sp>
    </p:spTree>
    <p:extLst>
      <p:ext uri="{BB962C8B-B14F-4D97-AF65-F5344CB8AC3E}">
        <p14:creationId xmlns:p14="http://schemas.microsoft.com/office/powerpoint/2010/main" val="1882571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And İm going to try to explain this important algoritm, in this guideline. </a:t>
            </a:r>
          </a:p>
        </p:txBody>
      </p:sp>
      <p:sp>
        <p:nvSpPr>
          <p:cNvPr id="4" name="Slayt Numarası Yer Tutucusu 3"/>
          <p:cNvSpPr>
            <a:spLocks noGrp="1"/>
          </p:cNvSpPr>
          <p:nvPr>
            <p:ph type="sldNum" sz="quarter" idx="5"/>
          </p:nvPr>
        </p:nvSpPr>
        <p:spPr/>
        <p:txBody>
          <a:bodyPr/>
          <a:lstStyle/>
          <a:p>
            <a:fld id="{57C9F7A5-5D82-EA42-9670-DFB00045278C}" type="slidenum">
              <a:rPr lang="tr-AZ" smtClean="0"/>
              <a:t>24</a:t>
            </a:fld>
            <a:endParaRPr lang="tr-AZ"/>
          </a:p>
        </p:txBody>
      </p:sp>
    </p:spTree>
    <p:extLst>
      <p:ext uri="{BB962C8B-B14F-4D97-AF65-F5344CB8AC3E}">
        <p14:creationId xmlns:p14="http://schemas.microsoft.com/office/powerpoint/2010/main" val="2243874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First, im going to focus idiopatic, heritable, drug assosieted and connecting tissue disease assosieted PAH, so here we  have high level of evedence.</a:t>
            </a:r>
          </a:p>
          <a:p>
            <a:r>
              <a:rPr lang="tr-TR" dirty="0"/>
              <a:t>I</a:t>
            </a:r>
            <a:r>
              <a:rPr lang="tr-AZ" dirty="0"/>
              <a:t>n fact  - the  diagnosis of PAH will be confirm (conförm) at PH centre, </a:t>
            </a:r>
          </a:p>
          <a:p>
            <a:r>
              <a:rPr lang="tr-AZ" dirty="0"/>
              <a:t>İnitial RCC for the diaqnosis group 1 PAH – is absolutely mondatory (kesinlikle zorunlu). for diaqnosis,</a:t>
            </a:r>
            <a:br>
              <a:rPr lang="tr-AZ" dirty="0"/>
            </a:br>
            <a:r>
              <a:rPr lang="tr-AZ" dirty="0"/>
              <a:t>but also for the first step for treatment of patients İdiopathic, herritable, drug assosieted PH which responded to vazoreactivity testing</a:t>
            </a:r>
          </a:p>
        </p:txBody>
      </p:sp>
      <p:sp>
        <p:nvSpPr>
          <p:cNvPr id="4" name="Slayt Numarası Yer Tutucusu 3"/>
          <p:cNvSpPr>
            <a:spLocks noGrp="1"/>
          </p:cNvSpPr>
          <p:nvPr>
            <p:ph type="sldNum" sz="quarter" idx="5"/>
          </p:nvPr>
        </p:nvSpPr>
        <p:spPr/>
        <p:txBody>
          <a:bodyPr/>
          <a:lstStyle/>
          <a:p>
            <a:fld id="{57C9F7A5-5D82-EA42-9670-DFB00045278C}" type="slidenum">
              <a:rPr lang="tr-AZ" smtClean="0"/>
              <a:t>25</a:t>
            </a:fld>
            <a:endParaRPr lang="tr-AZ"/>
          </a:p>
        </p:txBody>
      </p:sp>
    </p:spTree>
    <p:extLst>
      <p:ext uri="{BB962C8B-B14F-4D97-AF65-F5344CB8AC3E}">
        <p14:creationId xmlns:p14="http://schemas.microsoft.com/office/powerpoint/2010/main" val="1547189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Im just show you here - that the vazoreactivity testing should be performing in patient with presumed (presyumd- varsayilan) idiopatic, heritable and drug assosieted PH.  In connection tissue disease we dont do vazorectivity testing, because there is no evidence of consensus (kensenses- uzlashma) of the results of this. Patient are reffer to the PH centre and in there doing for this patient RCC, there will be testing acutly vazoreactivity testing with eigher drugs – inhale (inheyld) nittic oxide or ilioprost, or with intravenously drug epoprostenol. And the patient, in which there is drop mPAP by more than 10 mmHg from baseline and drop mPAP below than 40 mmHg with increased cardiac output. If the patient meets t(qarshilamaq) this criteria – this patient is a candidate (kendideyt) for Ca cannal blocker therapy and titration for this therapy.</a:t>
            </a:r>
          </a:p>
          <a:p>
            <a:r>
              <a:rPr lang="tr-TR" dirty="0"/>
              <a:t>T</a:t>
            </a:r>
            <a:r>
              <a:rPr lang="tr-AZ" dirty="0"/>
              <a:t>he patient reassesed after 3 or 6 month  from Ca canal blocker therapy. If the funcsional class of patient, NT proBNP nad BNP levels is normal in resting hemodynamic, we continue therapy and assesment this patient after 6-12 month. But if the level BNP, NT pro BNP is high we accept this patient such as chronic non responder patient  and looked at other PAH spesific therapy algoritms.</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26</a:t>
            </a:fld>
            <a:endParaRPr lang="tr-AZ"/>
          </a:p>
        </p:txBody>
      </p:sp>
    </p:spTree>
    <p:extLst>
      <p:ext uri="{BB962C8B-B14F-4D97-AF65-F5344CB8AC3E}">
        <p14:creationId xmlns:p14="http://schemas.microsoft.com/office/powerpoint/2010/main" val="2516401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Then, when the patient who are not chronically responsive they will go throughout very longly, clearly and evidence based algoritm.</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27</a:t>
            </a:fld>
            <a:endParaRPr lang="tr-AZ"/>
          </a:p>
        </p:txBody>
      </p:sp>
    </p:spTree>
    <p:extLst>
      <p:ext uri="{BB962C8B-B14F-4D97-AF65-F5344CB8AC3E}">
        <p14:creationId xmlns:p14="http://schemas.microsoft.com/office/powerpoint/2010/main" val="673275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t>
            </a:r>
            <a:r>
              <a:rPr lang="tr-AZ" dirty="0"/>
              <a:t>irts of all there are some general measures (onlemler) throughout  of the disease (hastaligin seyri boyunca genel onlemler) there is just some new comments such as – supervised exercise training under medical therapy, psychososial support (saykosoşil), immunization, iron corrections in the presence iron deficiency </a:t>
            </a:r>
          </a:p>
        </p:txBody>
      </p:sp>
      <p:sp>
        <p:nvSpPr>
          <p:cNvPr id="4" name="Slayt Numarası Yer Tutucusu 3"/>
          <p:cNvSpPr>
            <a:spLocks noGrp="1"/>
          </p:cNvSpPr>
          <p:nvPr>
            <p:ph type="sldNum" sz="quarter" idx="5"/>
          </p:nvPr>
        </p:nvSpPr>
        <p:spPr/>
        <p:txBody>
          <a:bodyPr/>
          <a:lstStyle/>
          <a:p>
            <a:fld id="{57C9F7A5-5D82-EA42-9670-DFB00045278C}" type="slidenum">
              <a:rPr lang="tr-AZ" smtClean="0"/>
              <a:t>28</a:t>
            </a:fld>
            <a:endParaRPr lang="tr-AZ"/>
          </a:p>
        </p:txBody>
      </p:sp>
    </p:spTree>
    <p:extLst>
      <p:ext uri="{BB962C8B-B14F-4D97-AF65-F5344CB8AC3E}">
        <p14:creationId xmlns:p14="http://schemas.microsoft.com/office/powerpoint/2010/main" val="168587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İt is </a:t>
            </a:r>
            <a:r>
              <a:rPr lang="tr-TR" dirty="0" err="1"/>
              <a:t>important</a:t>
            </a:r>
            <a:r>
              <a:rPr lang="tr-TR" dirty="0"/>
              <a:t> </a:t>
            </a:r>
            <a:r>
              <a:rPr lang="tr-TR" dirty="0" err="1"/>
              <a:t>to</a:t>
            </a:r>
            <a:r>
              <a:rPr lang="tr-TR" dirty="0"/>
              <a:t> say </a:t>
            </a:r>
            <a:r>
              <a:rPr lang="tr-TR" dirty="0" err="1"/>
              <a:t>we</a:t>
            </a:r>
            <a:r>
              <a:rPr lang="tr-TR" dirty="0"/>
              <a:t> </a:t>
            </a:r>
            <a:r>
              <a:rPr lang="tr-TR" dirty="0" err="1"/>
              <a:t>no</a:t>
            </a:r>
            <a:r>
              <a:rPr lang="tr-TR" dirty="0"/>
              <a:t> </a:t>
            </a:r>
            <a:r>
              <a:rPr lang="tr-TR" dirty="0" err="1"/>
              <a:t>longer</a:t>
            </a:r>
            <a:r>
              <a:rPr lang="tr-TR" dirty="0"/>
              <a:t> </a:t>
            </a:r>
            <a:r>
              <a:rPr lang="tr-TR" dirty="0" err="1"/>
              <a:t>recomended</a:t>
            </a:r>
            <a:r>
              <a:rPr lang="tr-TR" dirty="0"/>
              <a:t> </a:t>
            </a:r>
            <a:r>
              <a:rPr lang="tr-TR" dirty="0" err="1"/>
              <a:t>anticoagulation</a:t>
            </a:r>
            <a:r>
              <a:rPr lang="tr-TR" dirty="0"/>
              <a:t> </a:t>
            </a:r>
            <a:r>
              <a:rPr lang="tr-TR" dirty="0" err="1"/>
              <a:t>for</a:t>
            </a:r>
            <a:r>
              <a:rPr lang="tr-TR" dirty="0"/>
              <a:t> </a:t>
            </a:r>
            <a:r>
              <a:rPr lang="tr-TR" dirty="0" err="1"/>
              <a:t>all</a:t>
            </a:r>
            <a:r>
              <a:rPr lang="tr-TR" dirty="0"/>
              <a:t> </a:t>
            </a:r>
            <a:r>
              <a:rPr lang="tr-TR" dirty="0" err="1"/>
              <a:t>patients</a:t>
            </a:r>
            <a:r>
              <a:rPr lang="tr-TR" dirty="0"/>
              <a:t>. </a:t>
            </a:r>
            <a:r>
              <a:rPr lang="tr-TR" dirty="0" err="1"/>
              <a:t>Non</a:t>
            </a:r>
            <a:r>
              <a:rPr lang="tr-TR" dirty="0"/>
              <a:t> </a:t>
            </a:r>
            <a:r>
              <a:rPr lang="tr-TR" dirty="0" err="1"/>
              <a:t>vasoresponder</a:t>
            </a:r>
            <a:r>
              <a:rPr lang="tr-TR" dirty="0"/>
              <a:t> </a:t>
            </a:r>
            <a:r>
              <a:rPr lang="tr-TR" dirty="0" err="1"/>
              <a:t>patients</a:t>
            </a:r>
            <a:r>
              <a:rPr lang="tr-TR" dirty="0"/>
              <a:t> </a:t>
            </a:r>
            <a:r>
              <a:rPr lang="tr-TR" dirty="0" err="1"/>
              <a:t>we</a:t>
            </a:r>
            <a:r>
              <a:rPr lang="tr-TR" dirty="0"/>
              <a:t> </a:t>
            </a:r>
            <a:r>
              <a:rPr lang="tr-TR" dirty="0" err="1"/>
              <a:t>will</a:t>
            </a:r>
            <a:r>
              <a:rPr lang="tr-TR" dirty="0"/>
              <a:t> be </a:t>
            </a:r>
            <a:r>
              <a:rPr lang="tr-TR" dirty="0" err="1"/>
              <a:t>evaluate</a:t>
            </a:r>
            <a:r>
              <a:rPr lang="tr-TR" dirty="0"/>
              <a:t> </a:t>
            </a:r>
            <a:r>
              <a:rPr lang="tr-TR" dirty="0" err="1"/>
              <a:t>cardiopulmonary</a:t>
            </a:r>
            <a:r>
              <a:rPr lang="tr-TR" dirty="0"/>
              <a:t> </a:t>
            </a:r>
            <a:r>
              <a:rPr lang="tr-TR" dirty="0" err="1"/>
              <a:t>comorbidities</a:t>
            </a:r>
            <a:r>
              <a:rPr lang="tr-TR" dirty="0"/>
              <a:t>.</a:t>
            </a:r>
          </a:p>
          <a:p>
            <a:endParaRPr lang="tr-AZ" dirty="0"/>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29</a:t>
            </a:fld>
            <a:endParaRPr lang="tr-AZ"/>
          </a:p>
        </p:txBody>
      </p:sp>
    </p:spTree>
    <p:extLst>
      <p:ext uri="{BB962C8B-B14F-4D97-AF65-F5344CB8AC3E}">
        <p14:creationId xmlns:p14="http://schemas.microsoft.com/office/powerpoint/2010/main" val="128511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a:t>
            </a:r>
            <a:r>
              <a:rPr lang="tr-AZ" dirty="0"/>
              <a:t>nd updates in the new guidelines - hemdoynamic definition. </a:t>
            </a:r>
            <a:r>
              <a:rPr lang="tr-TR" dirty="0"/>
              <a:t>C</a:t>
            </a:r>
            <a:r>
              <a:rPr lang="tr-AZ" dirty="0"/>
              <a:t>linical classification, and diagnostic algoritm</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3</a:t>
            </a:fld>
            <a:endParaRPr lang="tr-AZ"/>
          </a:p>
        </p:txBody>
      </p:sp>
    </p:spTree>
    <p:extLst>
      <p:ext uri="{BB962C8B-B14F-4D97-AF65-F5344CB8AC3E}">
        <p14:creationId xmlns:p14="http://schemas.microsoft.com/office/powerpoint/2010/main" val="1576617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In patient without comorbities, we have major discoveries in the assesment of risk, risk of death at one year.  It shloud be evluate risk stratification at baseline , and it shloud be evalute risk stratification at follow- up.</a:t>
            </a:r>
          </a:p>
          <a:p>
            <a:r>
              <a:rPr lang="tr-TR" dirty="0"/>
              <a:t>A</a:t>
            </a:r>
            <a:r>
              <a:rPr lang="tr-AZ" dirty="0"/>
              <a:t>t baseline we use three strata approach, which is published in 2015. And we will identify patient with high risk of mortality at one year, more than twenty percent (20%) risk , or low or intermadiate risk – less than 5, 5 to 10, to %20 risk.</a:t>
            </a:r>
          </a:p>
          <a:p>
            <a:endParaRPr lang="tr-AZ" dirty="0"/>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30</a:t>
            </a:fld>
            <a:endParaRPr lang="tr-AZ"/>
          </a:p>
        </p:txBody>
      </p:sp>
    </p:spTree>
    <p:extLst>
      <p:ext uri="{BB962C8B-B14F-4D97-AF65-F5344CB8AC3E}">
        <p14:creationId xmlns:p14="http://schemas.microsoft.com/office/powerpoint/2010/main" val="2537774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You see comprenhensive risk assesment in PAH on this table, for the 3 strata model,</a:t>
            </a:r>
          </a:p>
          <a:p>
            <a:r>
              <a:rPr lang="tr-AZ" dirty="0"/>
              <a:t>There are sigh of right heart failure, syncope, functional class of patient, six minute walk distance, CPET, BNP levels, imaging …-  is very important for the risk asssesment and on treatment desicion.</a:t>
            </a:r>
          </a:p>
        </p:txBody>
      </p:sp>
      <p:sp>
        <p:nvSpPr>
          <p:cNvPr id="4" name="Slayt Numarası Yer Tutucusu 3"/>
          <p:cNvSpPr>
            <a:spLocks noGrp="1"/>
          </p:cNvSpPr>
          <p:nvPr>
            <p:ph type="sldNum" sz="quarter" idx="5"/>
          </p:nvPr>
        </p:nvSpPr>
        <p:spPr/>
        <p:txBody>
          <a:bodyPr/>
          <a:lstStyle/>
          <a:p>
            <a:fld id="{57C9F7A5-5D82-EA42-9670-DFB00045278C}" type="slidenum">
              <a:rPr lang="tr-AZ" smtClean="0"/>
              <a:t>31</a:t>
            </a:fld>
            <a:endParaRPr lang="tr-AZ"/>
          </a:p>
        </p:txBody>
      </p:sp>
    </p:spTree>
    <p:extLst>
      <p:ext uri="{BB962C8B-B14F-4D97-AF65-F5344CB8AC3E}">
        <p14:creationId xmlns:p14="http://schemas.microsoft.com/office/powerpoint/2010/main" val="1739872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W</a:t>
            </a:r>
            <a:r>
              <a:rPr lang="tr-AZ" dirty="0"/>
              <a:t>hat is really new in this risk asssesment model ? – new cut offs BNP and pro BNP levels included new parametres of MRI and included stroke volume index in the invasive hemodynamic parametres. </a:t>
            </a:r>
          </a:p>
        </p:txBody>
      </p:sp>
      <p:sp>
        <p:nvSpPr>
          <p:cNvPr id="4" name="Slayt Numarası Yer Tutucusu 3"/>
          <p:cNvSpPr>
            <a:spLocks noGrp="1"/>
          </p:cNvSpPr>
          <p:nvPr>
            <p:ph type="sldNum" sz="quarter" idx="5"/>
          </p:nvPr>
        </p:nvSpPr>
        <p:spPr/>
        <p:txBody>
          <a:bodyPr/>
          <a:lstStyle/>
          <a:p>
            <a:fld id="{57C9F7A5-5D82-EA42-9670-DFB00045278C}" type="slidenum">
              <a:rPr lang="tr-AZ" smtClean="0"/>
              <a:t>32</a:t>
            </a:fld>
            <a:endParaRPr lang="tr-AZ"/>
          </a:p>
        </p:txBody>
      </p:sp>
    </p:spTree>
    <p:extLst>
      <p:ext uri="{BB962C8B-B14F-4D97-AF65-F5344CB8AC3E}">
        <p14:creationId xmlns:p14="http://schemas.microsoft.com/office/powerpoint/2010/main" val="1211427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We see the  pathophysiology and current therapetic targets of PAH – And we know, there are 14 drugs approved in PAH in a world.</a:t>
            </a:r>
          </a:p>
          <a:p>
            <a:r>
              <a:rPr lang="tr-AZ" dirty="0"/>
              <a:t>There are three pathway – endotelin pathway, nitric oxcide pathway and soluble guanylyte cyclase cyclic GMP pathway, and the prostocyclin pathway</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33</a:t>
            </a:fld>
            <a:endParaRPr lang="tr-AZ"/>
          </a:p>
        </p:txBody>
      </p:sp>
    </p:spTree>
    <p:extLst>
      <p:ext uri="{BB962C8B-B14F-4D97-AF65-F5344CB8AC3E}">
        <p14:creationId xmlns:p14="http://schemas.microsoft.com/office/powerpoint/2010/main" val="3605164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Tratment decision are planning on a patient risk group – if you have high, low and intermediate group - desicion will be different beetween this groups.</a:t>
            </a:r>
          </a:p>
        </p:txBody>
      </p:sp>
      <p:sp>
        <p:nvSpPr>
          <p:cNvPr id="4" name="Slayt Numarası Yer Tutucusu 3"/>
          <p:cNvSpPr>
            <a:spLocks noGrp="1"/>
          </p:cNvSpPr>
          <p:nvPr>
            <p:ph type="sldNum" sz="quarter" idx="5"/>
          </p:nvPr>
        </p:nvSpPr>
        <p:spPr/>
        <p:txBody>
          <a:bodyPr/>
          <a:lstStyle/>
          <a:p>
            <a:fld id="{57C9F7A5-5D82-EA42-9670-DFB00045278C}" type="slidenum">
              <a:rPr lang="tr-AZ" smtClean="0"/>
              <a:t>34</a:t>
            </a:fld>
            <a:endParaRPr lang="tr-AZ"/>
          </a:p>
        </p:txBody>
      </p:sp>
    </p:spTree>
    <p:extLst>
      <p:ext uri="{BB962C8B-B14F-4D97-AF65-F5344CB8AC3E}">
        <p14:creationId xmlns:p14="http://schemas.microsoft.com/office/powerpoint/2010/main" val="2593227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a:t>
            </a:r>
            <a:r>
              <a:rPr lang="tr-AZ" dirty="0"/>
              <a:t> show you the recomendation for the treatment for patients non vasoreactive patients with idiopathic, heritable  or drug assosiated PAH.</a:t>
            </a:r>
          </a:p>
          <a:p>
            <a:r>
              <a:rPr lang="tr-AZ" dirty="0"/>
              <a:t>Who present without cardiopulmonary comorbities with patient high risk of death, initial combination theraphy with a PDE5 inhibitors and endotelin receptor antagonists and  iv/ sc prostacyclin analougs </a:t>
            </a:r>
          </a:p>
          <a:p>
            <a:r>
              <a:rPr lang="tr-TR" dirty="0"/>
              <a:t>s</a:t>
            </a:r>
            <a:r>
              <a:rPr lang="tr-AZ" dirty="0"/>
              <a:t>hould be considered 2AC recomendation.</a:t>
            </a:r>
          </a:p>
        </p:txBody>
      </p:sp>
      <p:sp>
        <p:nvSpPr>
          <p:cNvPr id="4" name="Slayt Numarası Yer Tutucusu 3"/>
          <p:cNvSpPr>
            <a:spLocks noGrp="1"/>
          </p:cNvSpPr>
          <p:nvPr>
            <p:ph type="sldNum" sz="quarter" idx="5"/>
          </p:nvPr>
        </p:nvSpPr>
        <p:spPr/>
        <p:txBody>
          <a:bodyPr/>
          <a:lstStyle/>
          <a:p>
            <a:fld id="{57C9F7A5-5D82-EA42-9670-DFB00045278C}" type="slidenum">
              <a:rPr lang="tr-AZ" smtClean="0"/>
              <a:t>35</a:t>
            </a:fld>
            <a:endParaRPr lang="tr-AZ"/>
          </a:p>
        </p:txBody>
      </p:sp>
    </p:spTree>
    <p:extLst>
      <p:ext uri="{BB962C8B-B14F-4D97-AF65-F5344CB8AC3E}">
        <p14:creationId xmlns:p14="http://schemas.microsoft.com/office/powerpoint/2010/main" val="2415861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t>
            </a:r>
            <a:r>
              <a:rPr lang="tr-AZ" dirty="0"/>
              <a:t>rom slied</a:t>
            </a:r>
          </a:p>
        </p:txBody>
      </p:sp>
      <p:sp>
        <p:nvSpPr>
          <p:cNvPr id="4" name="Slayt Numarası Yer Tutucusu 3"/>
          <p:cNvSpPr>
            <a:spLocks noGrp="1"/>
          </p:cNvSpPr>
          <p:nvPr>
            <p:ph type="sldNum" sz="quarter" idx="5"/>
          </p:nvPr>
        </p:nvSpPr>
        <p:spPr/>
        <p:txBody>
          <a:bodyPr/>
          <a:lstStyle/>
          <a:p>
            <a:fld id="{57C9F7A5-5D82-EA42-9670-DFB00045278C}" type="slidenum">
              <a:rPr lang="tr-AZ" smtClean="0"/>
              <a:t>36</a:t>
            </a:fld>
            <a:endParaRPr lang="tr-AZ"/>
          </a:p>
        </p:txBody>
      </p:sp>
    </p:spTree>
    <p:extLst>
      <p:ext uri="{BB962C8B-B14F-4D97-AF65-F5344CB8AC3E}">
        <p14:creationId xmlns:p14="http://schemas.microsoft.com/office/powerpoint/2010/main" val="689122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W</a:t>
            </a:r>
            <a:r>
              <a:rPr lang="tr-AZ" dirty="0"/>
              <a:t>e must call visits our patient every 3-6 month to reasses new risk and assest the therapy management of this patient</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37</a:t>
            </a:fld>
            <a:endParaRPr lang="tr-AZ"/>
          </a:p>
        </p:txBody>
      </p:sp>
    </p:spTree>
    <p:extLst>
      <p:ext uri="{BB962C8B-B14F-4D97-AF65-F5344CB8AC3E}">
        <p14:creationId xmlns:p14="http://schemas.microsoft.com/office/powerpoint/2010/main" val="2281470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From slieds</a:t>
            </a:r>
          </a:p>
        </p:txBody>
      </p:sp>
      <p:sp>
        <p:nvSpPr>
          <p:cNvPr id="4" name="Slayt Numarası Yer Tutucusu 3"/>
          <p:cNvSpPr>
            <a:spLocks noGrp="1"/>
          </p:cNvSpPr>
          <p:nvPr>
            <p:ph type="sldNum" sz="quarter" idx="5"/>
          </p:nvPr>
        </p:nvSpPr>
        <p:spPr/>
        <p:txBody>
          <a:bodyPr/>
          <a:lstStyle/>
          <a:p>
            <a:fld id="{57C9F7A5-5D82-EA42-9670-DFB00045278C}" type="slidenum">
              <a:rPr lang="tr-AZ" smtClean="0"/>
              <a:t>38</a:t>
            </a:fld>
            <a:endParaRPr lang="tr-AZ"/>
          </a:p>
        </p:txBody>
      </p:sp>
    </p:spTree>
    <p:extLst>
      <p:ext uri="{BB962C8B-B14F-4D97-AF65-F5344CB8AC3E}">
        <p14:creationId xmlns:p14="http://schemas.microsoft.com/office/powerpoint/2010/main" val="4182924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For this patient we have spesific recomendations, in patient intermediate low risk of death, who receiving oral ERA/PDE5 inhibitors therapy, addition of selexipag shloud be considered in patient with intermediate high risk or high risk who receiving ERA/PDE5 inhibitor double oral combination theraphy, addition of iv or subcutaneusly prostacyclin analougs.</a:t>
            </a:r>
          </a:p>
          <a:p>
            <a:r>
              <a:rPr lang="tr-AZ" dirty="0"/>
              <a:t>In intermediate low risk  ….switching from PDE 5I  to riociguat may be considered.</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39</a:t>
            </a:fld>
            <a:endParaRPr lang="tr-AZ"/>
          </a:p>
        </p:txBody>
      </p:sp>
    </p:spTree>
    <p:extLst>
      <p:ext uri="{BB962C8B-B14F-4D97-AF65-F5344CB8AC3E}">
        <p14:creationId xmlns:p14="http://schemas.microsoft.com/office/powerpoint/2010/main" val="331790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This</a:t>
            </a:r>
            <a:r>
              <a:rPr lang="tr-TR" dirty="0"/>
              <a:t> is a </a:t>
            </a:r>
            <a:r>
              <a:rPr lang="tr-TR" dirty="0" err="1"/>
              <a:t>central</a:t>
            </a:r>
            <a:r>
              <a:rPr lang="tr-TR" dirty="0"/>
              <a:t> </a:t>
            </a:r>
            <a:r>
              <a:rPr lang="tr-TR" dirty="0" err="1"/>
              <a:t>illustrations</a:t>
            </a:r>
            <a:r>
              <a:rPr lang="tr-TR" dirty="0"/>
              <a:t> of </a:t>
            </a:r>
            <a:r>
              <a:rPr lang="tr-TR" dirty="0" err="1"/>
              <a:t>new</a:t>
            </a:r>
            <a:r>
              <a:rPr lang="tr-TR" dirty="0"/>
              <a:t> </a:t>
            </a:r>
            <a:r>
              <a:rPr lang="tr-TR" dirty="0" err="1"/>
              <a:t>guidelines</a:t>
            </a:r>
            <a:endParaRPr lang="tr-TR" dirty="0"/>
          </a:p>
          <a:p>
            <a:r>
              <a:rPr lang="tr-TR" dirty="0"/>
              <a:t>First of </a:t>
            </a:r>
            <a:r>
              <a:rPr lang="tr-TR" dirty="0" err="1"/>
              <a:t>all</a:t>
            </a:r>
            <a:r>
              <a:rPr lang="tr-TR" dirty="0"/>
              <a:t> I </a:t>
            </a:r>
            <a:r>
              <a:rPr lang="tr-TR" dirty="0" err="1"/>
              <a:t>want</a:t>
            </a:r>
            <a:r>
              <a:rPr lang="tr-TR" dirty="0"/>
              <a:t> </a:t>
            </a:r>
            <a:r>
              <a:rPr lang="tr-TR" dirty="0" err="1"/>
              <a:t>to</a:t>
            </a:r>
            <a:r>
              <a:rPr lang="tr-TR" dirty="0"/>
              <a:t> </a:t>
            </a:r>
            <a:r>
              <a:rPr lang="tr-TR" dirty="0" err="1"/>
              <a:t>emphasize</a:t>
            </a:r>
            <a:r>
              <a:rPr lang="tr-TR" dirty="0"/>
              <a:t> </a:t>
            </a:r>
            <a:r>
              <a:rPr lang="tr-TR" dirty="0" err="1"/>
              <a:t>that</a:t>
            </a:r>
            <a:r>
              <a:rPr lang="tr-TR" dirty="0"/>
              <a:t> - (</a:t>
            </a:r>
            <a:r>
              <a:rPr lang="tr-TR" dirty="0" err="1"/>
              <a:t>vugulamaq</a:t>
            </a:r>
            <a:r>
              <a:rPr lang="tr-TR" dirty="0"/>
              <a:t> isterim ki) </a:t>
            </a:r>
            <a:r>
              <a:rPr lang="tr-TR" dirty="0" err="1"/>
              <a:t>Pulmonary</a:t>
            </a:r>
            <a:r>
              <a:rPr lang="tr-TR" dirty="0"/>
              <a:t> </a:t>
            </a:r>
            <a:r>
              <a:rPr lang="tr-TR" dirty="0" err="1"/>
              <a:t>Hypertension</a:t>
            </a:r>
            <a:r>
              <a:rPr lang="tr-TR" dirty="0"/>
              <a:t> is not </a:t>
            </a:r>
            <a:r>
              <a:rPr lang="tr-TR" dirty="0" err="1"/>
              <a:t>rare</a:t>
            </a:r>
            <a:r>
              <a:rPr lang="tr-TR" dirty="0"/>
              <a:t> (nadir) </a:t>
            </a:r>
            <a:r>
              <a:rPr lang="tr-TR" dirty="0" err="1"/>
              <a:t>condition</a:t>
            </a:r>
            <a:endParaRPr lang="tr-TR" dirty="0"/>
          </a:p>
          <a:p>
            <a:r>
              <a:rPr lang="tr-AZ" dirty="0"/>
              <a:t> </a:t>
            </a:r>
            <a:r>
              <a:rPr lang="tr-TR" dirty="0"/>
              <a:t>P</a:t>
            </a:r>
            <a:r>
              <a:rPr lang="tr-AZ" dirty="0"/>
              <a:t>H is very seriosuly condition, with negative prognosis and we know PH touch about 1 percent of</a:t>
            </a:r>
          </a:p>
          <a:p>
            <a:r>
              <a:rPr lang="tr-TR" dirty="0"/>
              <a:t>g</a:t>
            </a:r>
            <a:r>
              <a:rPr lang="tr-AZ" dirty="0"/>
              <a:t>lobal population and 10 % (ten present) of elderly population/</a:t>
            </a:r>
          </a:p>
          <a:p>
            <a:r>
              <a:rPr lang="tr-AZ" dirty="0"/>
              <a:t>in this guidelines we saw the new clinical classification – five main groups – we talk about this in next slieds.</a:t>
            </a:r>
          </a:p>
        </p:txBody>
      </p:sp>
      <p:sp>
        <p:nvSpPr>
          <p:cNvPr id="4" name="Slayt Numarası Yer Tutucusu 3"/>
          <p:cNvSpPr>
            <a:spLocks noGrp="1"/>
          </p:cNvSpPr>
          <p:nvPr>
            <p:ph type="sldNum" sz="quarter" idx="5"/>
          </p:nvPr>
        </p:nvSpPr>
        <p:spPr/>
        <p:txBody>
          <a:bodyPr/>
          <a:lstStyle/>
          <a:p>
            <a:fld id="{57C9F7A5-5D82-EA42-9670-DFB00045278C}" type="slidenum">
              <a:rPr lang="tr-AZ" smtClean="0"/>
              <a:t>4</a:t>
            </a:fld>
            <a:endParaRPr lang="tr-AZ"/>
          </a:p>
        </p:txBody>
      </p:sp>
    </p:spTree>
    <p:extLst>
      <p:ext uri="{BB962C8B-B14F-4D97-AF65-F5344CB8AC3E}">
        <p14:creationId xmlns:p14="http://schemas.microsoft.com/office/powerpoint/2010/main" val="639965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t>
            </a:r>
            <a:r>
              <a:rPr lang="tr-AZ" dirty="0"/>
              <a:t>inal comment before closing – the patient is focusing on with cardiopulmonary comorbities, these patient have less evidence in the literature.</a:t>
            </a:r>
          </a:p>
          <a:p>
            <a:r>
              <a:rPr lang="tr-AZ" dirty="0"/>
              <a:t>bUT WE GIVE THIS PATIENT INITIAL MONOTHERAPY AND REGULAR FOLLW UP ASSESMENT AND INDIVIDUAL THERAPY</a:t>
            </a:r>
          </a:p>
        </p:txBody>
      </p:sp>
      <p:sp>
        <p:nvSpPr>
          <p:cNvPr id="4" name="Slayt Numarası Yer Tutucusu 3"/>
          <p:cNvSpPr>
            <a:spLocks noGrp="1"/>
          </p:cNvSpPr>
          <p:nvPr>
            <p:ph type="sldNum" sz="quarter" idx="5"/>
          </p:nvPr>
        </p:nvSpPr>
        <p:spPr/>
        <p:txBody>
          <a:bodyPr/>
          <a:lstStyle/>
          <a:p>
            <a:fld id="{57C9F7A5-5D82-EA42-9670-DFB00045278C}" type="slidenum">
              <a:rPr lang="tr-AZ" smtClean="0"/>
              <a:t>40</a:t>
            </a:fld>
            <a:endParaRPr lang="tr-AZ"/>
          </a:p>
        </p:txBody>
      </p:sp>
    </p:spTree>
    <p:extLst>
      <p:ext uri="{BB962C8B-B14F-4D97-AF65-F5344CB8AC3E}">
        <p14:creationId xmlns:p14="http://schemas.microsoft.com/office/powerpoint/2010/main" val="810820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AZ" dirty="0"/>
              <a:t>bUT WE GIVE THIS PATIENT INITIAL MONOTHERAPY AND REGULAR FOLLW UP ASSESMENT AND INDIVIDUAL THERAPY</a:t>
            </a:r>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41</a:t>
            </a:fld>
            <a:endParaRPr lang="tr-AZ"/>
          </a:p>
        </p:txBody>
      </p:sp>
    </p:spTree>
    <p:extLst>
      <p:ext uri="{BB962C8B-B14F-4D97-AF65-F5344CB8AC3E}">
        <p14:creationId xmlns:p14="http://schemas.microsoft.com/office/powerpoint/2010/main" val="2564770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AZ" dirty="0"/>
              <a:t>And conclusion and take home messages (mesejes) a new definition PVR to identify the precense of pre capillary component,</a:t>
            </a:r>
          </a:p>
          <a:p>
            <a:r>
              <a:rPr lang="tr-AZ" dirty="0"/>
              <a:t>Exercise pulmonaru hypertension is now defined,</a:t>
            </a:r>
          </a:p>
          <a:p>
            <a:r>
              <a:rPr lang="tr-AZ" dirty="0"/>
              <a:t>No changed in a threshold of tricuspid (trakuspid) regurgitation velocity, </a:t>
            </a:r>
          </a:p>
          <a:p>
            <a:r>
              <a:rPr lang="tr-AZ" dirty="0"/>
              <a:t>The change in classification, intraduce responce to acute vasoreactivity testing and responders under umbrella of idiopathic PAH</a:t>
            </a:r>
          </a:p>
          <a:p>
            <a:r>
              <a:rPr lang="tr-TR" dirty="0"/>
              <a:t>A</a:t>
            </a:r>
            <a:r>
              <a:rPr lang="tr-AZ" dirty="0"/>
              <a:t>nd we use the term assosieted applies to group 1 – to 4</a:t>
            </a:r>
          </a:p>
          <a:p>
            <a:endParaRPr lang="tr-AZ" dirty="0"/>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42</a:t>
            </a:fld>
            <a:endParaRPr lang="tr-AZ"/>
          </a:p>
        </p:txBody>
      </p:sp>
    </p:spTree>
    <p:extLst>
      <p:ext uri="{BB962C8B-B14F-4D97-AF65-F5344CB8AC3E}">
        <p14:creationId xmlns:p14="http://schemas.microsoft.com/office/powerpoint/2010/main" val="2183261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W</a:t>
            </a:r>
            <a:r>
              <a:rPr lang="tr-AZ" dirty="0"/>
              <a:t>e must use this treatment algoritm for every PAH patient</a:t>
            </a:r>
          </a:p>
          <a:p>
            <a:endParaRPr lang="tr-AZ" dirty="0"/>
          </a:p>
          <a:p>
            <a:r>
              <a:rPr lang="tr-AZ" dirty="0"/>
              <a:t>I am going close my presentation</a:t>
            </a:r>
          </a:p>
          <a:p>
            <a:r>
              <a:rPr lang="tr-TR" dirty="0"/>
              <a:t>M</a:t>
            </a:r>
            <a:r>
              <a:rPr lang="tr-AZ" dirty="0"/>
              <a:t>any thanks all of you for kind attention</a:t>
            </a:r>
          </a:p>
        </p:txBody>
      </p:sp>
      <p:sp>
        <p:nvSpPr>
          <p:cNvPr id="4" name="Slayt Numarası Yer Tutucusu 3"/>
          <p:cNvSpPr>
            <a:spLocks noGrp="1"/>
          </p:cNvSpPr>
          <p:nvPr>
            <p:ph type="sldNum" sz="quarter" idx="5"/>
          </p:nvPr>
        </p:nvSpPr>
        <p:spPr/>
        <p:txBody>
          <a:bodyPr/>
          <a:lstStyle/>
          <a:p>
            <a:fld id="{57C9F7A5-5D82-EA42-9670-DFB00045278C}" type="slidenum">
              <a:rPr lang="tr-AZ" smtClean="0"/>
              <a:t>43</a:t>
            </a:fld>
            <a:endParaRPr lang="tr-AZ"/>
          </a:p>
        </p:txBody>
      </p:sp>
    </p:spTree>
    <p:extLst>
      <p:ext uri="{BB962C8B-B14F-4D97-AF65-F5344CB8AC3E}">
        <p14:creationId xmlns:p14="http://schemas.microsoft.com/office/powerpoint/2010/main" val="122010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600" dirty="0" err="1"/>
              <a:t>We</a:t>
            </a:r>
            <a:r>
              <a:rPr lang="tr-TR" sz="1600" dirty="0"/>
              <a:t> </a:t>
            </a:r>
            <a:r>
              <a:rPr lang="tr-TR" sz="1600" dirty="0" err="1"/>
              <a:t>saw</a:t>
            </a:r>
            <a:r>
              <a:rPr lang="tr-TR" sz="1600" dirty="0"/>
              <a:t> </a:t>
            </a:r>
            <a:r>
              <a:rPr lang="tr-TR" sz="1600" dirty="0" err="1"/>
              <a:t>new</a:t>
            </a:r>
            <a:r>
              <a:rPr lang="tr-TR" sz="1600" dirty="0"/>
              <a:t> </a:t>
            </a:r>
            <a:r>
              <a:rPr lang="tr-TR" sz="1600" dirty="0" err="1"/>
              <a:t>methodological</a:t>
            </a:r>
            <a:r>
              <a:rPr lang="tr-TR" sz="1600" dirty="0"/>
              <a:t> </a:t>
            </a:r>
            <a:r>
              <a:rPr lang="tr-TR" sz="1600" dirty="0" err="1"/>
              <a:t>approaches</a:t>
            </a:r>
            <a:r>
              <a:rPr lang="tr-TR" sz="1600" dirty="0"/>
              <a:t> in </a:t>
            </a:r>
            <a:r>
              <a:rPr lang="tr-TR" sz="1600" dirty="0" err="1"/>
              <a:t>this</a:t>
            </a:r>
            <a:r>
              <a:rPr lang="tr-TR" sz="1600" dirty="0"/>
              <a:t> </a:t>
            </a:r>
            <a:r>
              <a:rPr lang="tr-TR" sz="1600" dirty="0" err="1"/>
              <a:t>guideline</a:t>
            </a:r>
            <a:r>
              <a:rPr lang="tr-TR" sz="1600" dirty="0"/>
              <a:t> – </a:t>
            </a:r>
            <a:r>
              <a:rPr lang="tr-TR" sz="1600" dirty="0" err="1"/>
              <a:t>such</a:t>
            </a:r>
            <a:r>
              <a:rPr lang="tr-TR" sz="1600" dirty="0"/>
              <a:t> as 4 PICO </a:t>
            </a:r>
            <a:r>
              <a:rPr lang="tr-TR" sz="1600" dirty="0" err="1"/>
              <a:t>questions</a:t>
            </a:r>
            <a:r>
              <a:rPr lang="tr-TR" sz="1600" dirty="0"/>
              <a:t>/ GRADE </a:t>
            </a:r>
            <a:r>
              <a:rPr lang="tr-TR" sz="1600" dirty="0" err="1"/>
              <a:t>application</a:t>
            </a:r>
            <a:r>
              <a:rPr lang="tr-TR" sz="1600" dirty="0"/>
              <a:t> / </a:t>
            </a:r>
            <a:r>
              <a:rPr lang="tr-TR" sz="1600" dirty="0" err="1"/>
              <a:t>Evidence</a:t>
            </a:r>
            <a:r>
              <a:rPr lang="tr-TR" sz="1600" dirty="0"/>
              <a:t> </a:t>
            </a:r>
            <a:r>
              <a:rPr lang="tr-TR" sz="1600" dirty="0" err="1"/>
              <a:t>to</a:t>
            </a:r>
            <a:r>
              <a:rPr lang="tr-TR" sz="1600" dirty="0"/>
              <a:t> </a:t>
            </a:r>
            <a:r>
              <a:rPr lang="tr-TR" sz="1600" dirty="0" err="1"/>
              <a:t>Decision</a:t>
            </a:r>
            <a:r>
              <a:rPr lang="tr-TR" sz="1600" dirty="0"/>
              <a:t> </a:t>
            </a:r>
            <a:r>
              <a:rPr lang="tr-TR" sz="1600" dirty="0" err="1"/>
              <a:t>framework</a:t>
            </a:r>
            <a:endParaRPr lang="tr-TR" sz="1600" dirty="0"/>
          </a:p>
          <a:p>
            <a:endParaRPr lang="tr-TR" sz="1600" dirty="0"/>
          </a:p>
          <a:p>
            <a:r>
              <a:rPr lang="tr-TR" sz="1600" dirty="0"/>
              <a:t>F</a:t>
            </a:r>
            <a:r>
              <a:rPr lang="tr-AZ" sz="1600" dirty="0"/>
              <a:t>or this presentation new features are highlighted in red</a:t>
            </a:r>
          </a:p>
        </p:txBody>
      </p:sp>
      <p:sp>
        <p:nvSpPr>
          <p:cNvPr id="4" name="Slayt Numarası Yer Tutucusu 3"/>
          <p:cNvSpPr>
            <a:spLocks noGrp="1"/>
          </p:cNvSpPr>
          <p:nvPr>
            <p:ph type="sldNum" sz="quarter" idx="5"/>
          </p:nvPr>
        </p:nvSpPr>
        <p:spPr/>
        <p:txBody>
          <a:bodyPr/>
          <a:lstStyle/>
          <a:p>
            <a:fld id="{57C9F7A5-5D82-EA42-9670-DFB00045278C}" type="slidenum">
              <a:rPr lang="tr-AZ" smtClean="0"/>
              <a:t>5</a:t>
            </a:fld>
            <a:endParaRPr lang="tr-AZ"/>
          </a:p>
        </p:txBody>
      </p:sp>
    </p:spTree>
    <p:extLst>
      <p:ext uri="{BB962C8B-B14F-4D97-AF65-F5344CB8AC3E}">
        <p14:creationId xmlns:p14="http://schemas.microsoft.com/office/powerpoint/2010/main" val="60411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C</a:t>
            </a:r>
            <a:r>
              <a:rPr lang="tr-AZ" dirty="0"/>
              <a:t>hosen parametres – secilmish parametrler</a:t>
            </a:r>
          </a:p>
          <a:p>
            <a:r>
              <a:rPr lang="tr-TR" dirty="0"/>
              <a:t>B</a:t>
            </a:r>
            <a:r>
              <a:rPr lang="tr-AZ" dirty="0"/>
              <a:t>e offered to guide – rəhbərlik etməsi üçün önərilməli mi PH detection üçün</a:t>
            </a:r>
          </a:p>
        </p:txBody>
      </p:sp>
      <p:sp>
        <p:nvSpPr>
          <p:cNvPr id="4" name="Slayt Numarası Yer Tutucusu 3"/>
          <p:cNvSpPr>
            <a:spLocks noGrp="1"/>
          </p:cNvSpPr>
          <p:nvPr>
            <p:ph type="sldNum" sz="quarter" idx="5"/>
          </p:nvPr>
        </p:nvSpPr>
        <p:spPr/>
        <p:txBody>
          <a:bodyPr/>
          <a:lstStyle/>
          <a:p>
            <a:fld id="{57C9F7A5-5D82-EA42-9670-DFB00045278C}" type="slidenum">
              <a:rPr lang="tr-AZ" smtClean="0"/>
              <a:t>6</a:t>
            </a:fld>
            <a:endParaRPr lang="tr-AZ"/>
          </a:p>
        </p:txBody>
      </p:sp>
    </p:spTree>
    <p:extLst>
      <p:ext uri="{BB962C8B-B14F-4D97-AF65-F5344CB8AC3E}">
        <p14:creationId xmlns:p14="http://schemas.microsoft.com/office/powerpoint/2010/main" val="26286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a:t>
            </a:r>
            <a:r>
              <a:rPr lang="tr-AZ" dirty="0"/>
              <a:t>nd first of all we defined and must know some hemodynamical parametres </a:t>
            </a:r>
          </a:p>
          <a:p>
            <a:r>
              <a:rPr lang="tr-TR" dirty="0"/>
              <a:t>A</a:t>
            </a:r>
            <a:r>
              <a:rPr lang="tr-AZ" dirty="0"/>
              <a:t>nd PH is now defined hemodynamicli by Right Heart Catheterization as a mean PA pressure above 20 mmHg.</a:t>
            </a:r>
          </a:p>
          <a:p>
            <a:r>
              <a:rPr lang="tr-AZ" dirty="0"/>
              <a:t>For precapillary PH and also for postcapillary PH we intraduced the idea of the wood unites – one of the important characteristic for the precapillary component, threshold was defined more than 2 wood units</a:t>
            </a:r>
          </a:p>
          <a:p>
            <a:endParaRPr lang="tr-AZ" dirty="0"/>
          </a:p>
          <a:p>
            <a:r>
              <a:rPr lang="tr-TR" dirty="0"/>
              <a:t>S</a:t>
            </a:r>
            <a:r>
              <a:rPr lang="tr-AZ" dirty="0"/>
              <a:t>omething is new i in this classification such as exercise PH – defined ratio (reysho) mPAP/CO slope beetween rest and exercise above 3 mmHg/l/min</a:t>
            </a:r>
          </a:p>
        </p:txBody>
      </p:sp>
      <p:sp>
        <p:nvSpPr>
          <p:cNvPr id="4" name="Slayt Numarası Yer Tutucusu 3"/>
          <p:cNvSpPr>
            <a:spLocks noGrp="1"/>
          </p:cNvSpPr>
          <p:nvPr>
            <p:ph type="sldNum" sz="quarter" idx="5"/>
          </p:nvPr>
        </p:nvSpPr>
        <p:spPr/>
        <p:txBody>
          <a:bodyPr/>
          <a:lstStyle/>
          <a:p>
            <a:fld id="{57C9F7A5-5D82-EA42-9670-DFB00045278C}" type="slidenum">
              <a:rPr lang="tr-AZ" smtClean="0"/>
              <a:t>7</a:t>
            </a:fld>
            <a:endParaRPr lang="tr-AZ"/>
          </a:p>
        </p:txBody>
      </p:sp>
    </p:spTree>
    <p:extLst>
      <p:ext uri="{BB962C8B-B14F-4D97-AF65-F5344CB8AC3E}">
        <p14:creationId xmlns:p14="http://schemas.microsoft.com/office/powerpoint/2010/main" val="327237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t>
            </a:r>
            <a:r>
              <a:rPr lang="tr-AZ" dirty="0"/>
              <a:t>urther – daha ileri  probablity – olasılık</a:t>
            </a:r>
          </a:p>
          <a:p>
            <a:endParaRPr lang="tr-AZ" dirty="0"/>
          </a:p>
          <a:p>
            <a:r>
              <a:rPr lang="tr-AZ" dirty="0"/>
              <a:t>In this slied we see the same threshold for TRV – so in new guideline kept the inferior level -egual to 2.8 and 2.9-3.4 and above 3.4 were the limits for TRV.</a:t>
            </a:r>
          </a:p>
          <a:p>
            <a:r>
              <a:rPr lang="tr-TR" dirty="0"/>
              <a:t>T</a:t>
            </a:r>
            <a:r>
              <a:rPr lang="tr-AZ" dirty="0"/>
              <a:t>he high levels of TRV raise (artirir) the  suspacion of pulmonary hypertension.</a:t>
            </a:r>
          </a:p>
          <a:p>
            <a:r>
              <a:rPr lang="tr-TR" dirty="0"/>
              <a:t>I</a:t>
            </a:r>
            <a:r>
              <a:rPr lang="tr-AZ" dirty="0"/>
              <a:t>n intermediate group we must follow wtih echo and in high probability of PH we need futher intervention – RCC if indicated</a:t>
            </a:r>
          </a:p>
          <a:p>
            <a:endParaRPr lang="tr-AZ" dirty="0"/>
          </a:p>
          <a:p>
            <a:endParaRPr lang="tr-AZ" dirty="0"/>
          </a:p>
          <a:p>
            <a:endParaRPr lang="tr-AZ" dirty="0"/>
          </a:p>
          <a:p>
            <a:endParaRPr lang="tr-AZ" dirty="0"/>
          </a:p>
          <a:p>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8</a:t>
            </a:fld>
            <a:endParaRPr lang="tr-AZ"/>
          </a:p>
        </p:txBody>
      </p:sp>
    </p:spTree>
    <p:extLst>
      <p:ext uri="{BB962C8B-B14F-4D97-AF65-F5344CB8AC3E}">
        <p14:creationId xmlns:p14="http://schemas.microsoft.com/office/powerpoint/2010/main" val="84298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t>
            </a:r>
            <a:r>
              <a:rPr lang="tr-AZ" dirty="0"/>
              <a:t>uggestive – hatırlatıcı, fikir verici. PH ni hatırlatan. These anatomical structures should be evaluted (bu anatomik strukturlar değerlendirilmelidir)</a:t>
            </a:r>
          </a:p>
          <a:p>
            <a:endParaRPr lang="tr-AZ" dirty="0"/>
          </a:p>
          <a:p>
            <a:r>
              <a:rPr lang="tr-TR" dirty="0"/>
              <a:t>A</a:t>
            </a:r>
            <a:r>
              <a:rPr lang="tr-AZ" dirty="0"/>
              <a:t>dditional echocardiographic signs  suggestive of PH – and  its new in this guideline - ratio TAPSE/sPAP to detect PH</a:t>
            </a:r>
          </a:p>
          <a:p>
            <a:r>
              <a:rPr lang="tr-TR" b="0" i="0" dirty="0" err="1">
                <a:solidFill>
                  <a:srgbClr val="212121"/>
                </a:solidFill>
                <a:effectLst/>
                <a:latin typeface="system-ui"/>
              </a:rPr>
              <a:t>low</a:t>
            </a:r>
            <a:r>
              <a:rPr lang="tr-TR" b="0" i="0" dirty="0">
                <a:solidFill>
                  <a:srgbClr val="212121"/>
                </a:solidFill>
                <a:effectLst/>
                <a:latin typeface="system-ui"/>
              </a:rPr>
              <a:t> TAPSE/SPAP </a:t>
            </a:r>
            <a:r>
              <a:rPr lang="tr-TR" b="0" i="0" dirty="0" err="1">
                <a:solidFill>
                  <a:srgbClr val="212121"/>
                </a:solidFill>
                <a:effectLst/>
                <a:latin typeface="system-ui"/>
              </a:rPr>
              <a:t>index</a:t>
            </a:r>
            <a:r>
              <a:rPr lang="tr-TR" b="0" i="0" dirty="0">
                <a:solidFill>
                  <a:srgbClr val="212121"/>
                </a:solidFill>
                <a:effectLst/>
                <a:latin typeface="system-ui"/>
              </a:rPr>
              <a:t> </a:t>
            </a:r>
            <a:r>
              <a:rPr lang="tr-TR" b="0" i="0" dirty="0" err="1">
                <a:solidFill>
                  <a:srgbClr val="212121"/>
                </a:solidFill>
                <a:effectLst/>
                <a:latin typeface="system-ui"/>
              </a:rPr>
              <a:t>was</a:t>
            </a:r>
            <a:r>
              <a:rPr lang="tr-TR" b="0" i="0" dirty="0">
                <a:solidFill>
                  <a:srgbClr val="212121"/>
                </a:solidFill>
                <a:effectLst/>
                <a:latin typeface="system-ui"/>
              </a:rPr>
              <a:t> </a:t>
            </a:r>
            <a:r>
              <a:rPr lang="tr-TR" b="0" i="0" dirty="0" err="1">
                <a:solidFill>
                  <a:srgbClr val="212121"/>
                </a:solidFill>
                <a:effectLst/>
                <a:latin typeface="system-ui"/>
              </a:rPr>
              <a:t>associated</a:t>
            </a:r>
            <a:r>
              <a:rPr lang="tr-TR" b="0" i="0" dirty="0">
                <a:solidFill>
                  <a:srgbClr val="212121"/>
                </a:solidFill>
                <a:effectLst/>
                <a:latin typeface="system-ui"/>
              </a:rPr>
              <a:t> </a:t>
            </a:r>
            <a:r>
              <a:rPr lang="tr-TR" b="0" i="0" dirty="0" err="1">
                <a:solidFill>
                  <a:srgbClr val="212121"/>
                </a:solidFill>
                <a:effectLst/>
                <a:latin typeface="system-ui"/>
              </a:rPr>
              <a:t>with</a:t>
            </a:r>
            <a:r>
              <a:rPr lang="tr-TR" b="0" i="0" dirty="0">
                <a:solidFill>
                  <a:srgbClr val="212121"/>
                </a:solidFill>
                <a:effectLst/>
                <a:latin typeface="system-ui"/>
              </a:rPr>
              <a:t> </a:t>
            </a:r>
            <a:r>
              <a:rPr lang="tr-TR" b="0" i="0" dirty="0" err="1">
                <a:solidFill>
                  <a:srgbClr val="212121"/>
                </a:solidFill>
                <a:effectLst/>
                <a:latin typeface="system-ui"/>
              </a:rPr>
              <a:t>significantly</a:t>
            </a:r>
            <a:r>
              <a:rPr lang="tr-TR" b="0" i="0" dirty="0">
                <a:solidFill>
                  <a:srgbClr val="212121"/>
                </a:solidFill>
                <a:effectLst/>
                <a:latin typeface="system-ui"/>
              </a:rPr>
              <a:t> </a:t>
            </a:r>
            <a:r>
              <a:rPr lang="tr-TR" b="0" i="0" dirty="0" err="1">
                <a:solidFill>
                  <a:srgbClr val="212121"/>
                </a:solidFill>
                <a:effectLst/>
                <a:latin typeface="system-ui"/>
              </a:rPr>
              <a:t>higher</a:t>
            </a:r>
            <a:r>
              <a:rPr lang="tr-TR" b="0" i="0" dirty="0">
                <a:solidFill>
                  <a:srgbClr val="212121"/>
                </a:solidFill>
                <a:effectLst/>
                <a:latin typeface="system-ui"/>
              </a:rPr>
              <a:t> </a:t>
            </a:r>
            <a:r>
              <a:rPr lang="tr-TR" b="0" i="0" dirty="0" err="1">
                <a:solidFill>
                  <a:srgbClr val="212121"/>
                </a:solidFill>
                <a:effectLst/>
                <a:latin typeface="system-ui"/>
              </a:rPr>
              <a:t>hazard</a:t>
            </a:r>
            <a:r>
              <a:rPr lang="tr-TR" b="0" i="0" dirty="0">
                <a:solidFill>
                  <a:srgbClr val="212121"/>
                </a:solidFill>
                <a:effectLst/>
                <a:latin typeface="system-ui"/>
              </a:rPr>
              <a:t> </a:t>
            </a:r>
            <a:r>
              <a:rPr lang="tr-TR" b="0" i="0" dirty="0" err="1">
                <a:solidFill>
                  <a:srgbClr val="212121"/>
                </a:solidFill>
                <a:effectLst/>
                <a:latin typeface="system-ui"/>
              </a:rPr>
              <a:t>ratio</a:t>
            </a:r>
            <a:r>
              <a:rPr lang="tr-TR" b="0" i="0" dirty="0">
                <a:solidFill>
                  <a:srgbClr val="212121"/>
                </a:solidFill>
                <a:effectLst/>
                <a:latin typeface="system-ui"/>
              </a:rPr>
              <a:t> of </a:t>
            </a:r>
            <a:r>
              <a:rPr lang="tr-TR" b="0" i="0" dirty="0" err="1">
                <a:solidFill>
                  <a:srgbClr val="212121"/>
                </a:solidFill>
                <a:effectLst/>
                <a:latin typeface="system-ui"/>
              </a:rPr>
              <a:t>all-cause</a:t>
            </a:r>
            <a:r>
              <a:rPr lang="tr-TR" b="0" i="0" dirty="0">
                <a:solidFill>
                  <a:srgbClr val="212121"/>
                </a:solidFill>
                <a:effectLst/>
                <a:latin typeface="system-ui"/>
              </a:rPr>
              <a:t> </a:t>
            </a:r>
            <a:r>
              <a:rPr lang="tr-TR" b="0" i="0" dirty="0" err="1">
                <a:solidFill>
                  <a:srgbClr val="212121"/>
                </a:solidFill>
                <a:effectLst/>
                <a:latin typeface="system-ui"/>
              </a:rPr>
              <a:t>mortality</a:t>
            </a:r>
            <a:endParaRPr lang="tr-TR" b="0" i="0" dirty="0">
              <a:solidFill>
                <a:srgbClr val="212121"/>
              </a:solidFill>
              <a:effectLst/>
              <a:latin typeface="system-ui"/>
            </a:endParaRPr>
          </a:p>
          <a:p>
            <a:r>
              <a:rPr lang="tr-TR" b="0" i="0" dirty="0" err="1">
                <a:solidFill>
                  <a:srgbClr val="212121"/>
                </a:solidFill>
                <a:effectLst/>
                <a:latin typeface="system-ui"/>
              </a:rPr>
              <a:t>The</a:t>
            </a:r>
            <a:r>
              <a:rPr lang="tr-TR" b="0" i="0" dirty="0">
                <a:solidFill>
                  <a:srgbClr val="212121"/>
                </a:solidFill>
                <a:effectLst/>
                <a:latin typeface="system-ui"/>
              </a:rPr>
              <a:t> TAPSE/SPAP </a:t>
            </a:r>
            <a:r>
              <a:rPr lang="tr-TR" b="0" i="0" dirty="0" err="1">
                <a:solidFill>
                  <a:srgbClr val="212121"/>
                </a:solidFill>
                <a:effectLst/>
                <a:latin typeface="system-ui"/>
              </a:rPr>
              <a:t>index</a:t>
            </a:r>
            <a:r>
              <a:rPr lang="tr-TR" b="0" i="0" dirty="0">
                <a:solidFill>
                  <a:srgbClr val="212121"/>
                </a:solidFill>
                <a:effectLst/>
                <a:latin typeface="system-ui"/>
              </a:rPr>
              <a:t>, </a:t>
            </a:r>
            <a:r>
              <a:rPr lang="tr-TR" b="0" i="0" dirty="0" err="1">
                <a:solidFill>
                  <a:srgbClr val="212121"/>
                </a:solidFill>
                <a:effectLst/>
                <a:latin typeface="system-ui"/>
              </a:rPr>
              <a:t>reflecting</a:t>
            </a:r>
            <a:r>
              <a:rPr lang="tr-TR" b="0" i="0" dirty="0">
                <a:solidFill>
                  <a:srgbClr val="212121"/>
                </a:solidFill>
                <a:effectLst/>
                <a:latin typeface="system-ui"/>
              </a:rPr>
              <a:t> RV </a:t>
            </a:r>
            <a:r>
              <a:rPr lang="tr-TR" b="0" i="0" dirty="0" err="1">
                <a:solidFill>
                  <a:srgbClr val="212121"/>
                </a:solidFill>
                <a:effectLst/>
                <a:latin typeface="system-ui"/>
              </a:rPr>
              <a:t>systolic</a:t>
            </a:r>
            <a:r>
              <a:rPr lang="tr-TR" b="0" i="0" dirty="0">
                <a:solidFill>
                  <a:srgbClr val="212121"/>
                </a:solidFill>
                <a:effectLst/>
                <a:latin typeface="system-ui"/>
              </a:rPr>
              <a:t> </a:t>
            </a:r>
            <a:r>
              <a:rPr lang="tr-TR" b="0" i="0" dirty="0" err="1">
                <a:solidFill>
                  <a:srgbClr val="212121"/>
                </a:solidFill>
                <a:effectLst/>
                <a:latin typeface="system-ui"/>
              </a:rPr>
              <a:t>function</a:t>
            </a:r>
            <a:r>
              <a:rPr lang="tr-TR" b="0" i="0" dirty="0">
                <a:solidFill>
                  <a:srgbClr val="212121"/>
                </a:solidFill>
                <a:effectLst/>
                <a:latin typeface="system-ui"/>
              </a:rPr>
              <a:t> </a:t>
            </a:r>
            <a:endParaRPr lang="tr-AZ" dirty="0"/>
          </a:p>
        </p:txBody>
      </p:sp>
      <p:sp>
        <p:nvSpPr>
          <p:cNvPr id="4" name="Slayt Numarası Yer Tutucusu 3"/>
          <p:cNvSpPr>
            <a:spLocks noGrp="1"/>
          </p:cNvSpPr>
          <p:nvPr>
            <p:ph type="sldNum" sz="quarter" idx="5"/>
          </p:nvPr>
        </p:nvSpPr>
        <p:spPr/>
        <p:txBody>
          <a:bodyPr/>
          <a:lstStyle/>
          <a:p>
            <a:fld id="{57C9F7A5-5D82-EA42-9670-DFB00045278C}" type="slidenum">
              <a:rPr lang="tr-AZ" smtClean="0"/>
              <a:t>9</a:t>
            </a:fld>
            <a:endParaRPr lang="tr-AZ"/>
          </a:p>
        </p:txBody>
      </p:sp>
    </p:spTree>
    <p:extLst>
      <p:ext uri="{BB962C8B-B14F-4D97-AF65-F5344CB8AC3E}">
        <p14:creationId xmlns:p14="http://schemas.microsoft.com/office/powerpoint/2010/main" val="241983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1FE9C0B-A4B8-3745-BEC9-7B2E37E3DA7E}" type="datetimeFigureOut">
              <a:rPr lang="tr-AZ" smtClean="0"/>
              <a:t>10.12.2022</a:t>
            </a:fld>
            <a:endParaRPr lang="tr-AZ"/>
          </a:p>
        </p:txBody>
      </p:sp>
      <p:sp>
        <p:nvSpPr>
          <p:cNvPr id="5" name="Footer Placeholder 4"/>
          <p:cNvSpPr>
            <a:spLocks noGrp="1"/>
          </p:cNvSpPr>
          <p:nvPr>
            <p:ph type="ftr" sz="quarter" idx="11"/>
          </p:nvPr>
        </p:nvSpPr>
        <p:spPr/>
        <p:txBody>
          <a:bodyPr/>
          <a:lstStyle/>
          <a:p>
            <a:endParaRPr lang="tr-AZ"/>
          </a:p>
        </p:txBody>
      </p:sp>
      <p:sp>
        <p:nvSpPr>
          <p:cNvPr id="6" name="Slide Number Placeholder 5"/>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410793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1FE9C0B-A4B8-3745-BEC9-7B2E37E3DA7E}" type="datetimeFigureOut">
              <a:rPr lang="tr-AZ" smtClean="0"/>
              <a:t>10.12.2022</a:t>
            </a:fld>
            <a:endParaRPr lang="tr-AZ"/>
          </a:p>
        </p:txBody>
      </p:sp>
      <p:sp>
        <p:nvSpPr>
          <p:cNvPr id="5" name="Footer Placeholder 4"/>
          <p:cNvSpPr>
            <a:spLocks noGrp="1"/>
          </p:cNvSpPr>
          <p:nvPr>
            <p:ph type="ftr" sz="quarter" idx="11"/>
          </p:nvPr>
        </p:nvSpPr>
        <p:spPr/>
        <p:txBody>
          <a:bodyPr/>
          <a:lstStyle/>
          <a:p>
            <a:endParaRPr lang="tr-AZ"/>
          </a:p>
        </p:txBody>
      </p:sp>
      <p:sp>
        <p:nvSpPr>
          <p:cNvPr id="6" name="Slide Number Placeholder 5"/>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266504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1FE9C0B-A4B8-3745-BEC9-7B2E37E3DA7E}" type="datetimeFigureOut">
              <a:rPr lang="tr-AZ" smtClean="0"/>
              <a:t>10.12.2022</a:t>
            </a:fld>
            <a:endParaRPr lang="tr-AZ"/>
          </a:p>
        </p:txBody>
      </p:sp>
      <p:sp>
        <p:nvSpPr>
          <p:cNvPr id="5" name="Footer Placeholder 4"/>
          <p:cNvSpPr>
            <a:spLocks noGrp="1"/>
          </p:cNvSpPr>
          <p:nvPr>
            <p:ph type="ftr" sz="quarter" idx="11"/>
          </p:nvPr>
        </p:nvSpPr>
        <p:spPr/>
        <p:txBody>
          <a:bodyPr/>
          <a:lstStyle/>
          <a:p>
            <a:endParaRPr lang="tr-AZ"/>
          </a:p>
        </p:txBody>
      </p:sp>
      <p:sp>
        <p:nvSpPr>
          <p:cNvPr id="6" name="Slide Number Placeholder 5"/>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14796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1FE9C0B-A4B8-3745-BEC9-7B2E37E3DA7E}" type="datetimeFigureOut">
              <a:rPr lang="tr-AZ" smtClean="0"/>
              <a:t>10.12.2022</a:t>
            </a:fld>
            <a:endParaRPr lang="tr-AZ"/>
          </a:p>
        </p:txBody>
      </p:sp>
      <p:sp>
        <p:nvSpPr>
          <p:cNvPr id="5" name="Footer Placeholder 4"/>
          <p:cNvSpPr>
            <a:spLocks noGrp="1"/>
          </p:cNvSpPr>
          <p:nvPr>
            <p:ph type="ftr" sz="quarter" idx="11"/>
          </p:nvPr>
        </p:nvSpPr>
        <p:spPr/>
        <p:txBody>
          <a:bodyPr/>
          <a:lstStyle/>
          <a:p>
            <a:endParaRPr lang="tr-AZ"/>
          </a:p>
        </p:txBody>
      </p:sp>
      <p:sp>
        <p:nvSpPr>
          <p:cNvPr id="6" name="Slide Number Placeholder 5"/>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162842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1FE9C0B-A4B8-3745-BEC9-7B2E37E3DA7E}" type="datetimeFigureOut">
              <a:rPr lang="tr-AZ" smtClean="0"/>
              <a:t>10.12.2022</a:t>
            </a:fld>
            <a:endParaRPr lang="tr-AZ"/>
          </a:p>
        </p:txBody>
      </p:sp>
      <p:sp>
        <p:nvSpPr>
          <p:cNvPr id="5" name="Footer Placeholder 4"/>
          <p:cNvSpPr>
            <a:spLocks noGrp="1"/>
          </p:cNvSpPr>
          <p:nvPr>
            <p:ph type="ftr" sz="quarter" idx="11"/>
          </p:nvPr>
        </p:nvSpPr>
        <p:spPr/>
        <p:txBody>
          <a:bodyPr/>
          <a:lstStyle/>
          <a:p>
            <a:endParaRPr lang="tr-AZ"/>
          </a:p>
        </p:txBody>
      </p:sp>
      <p:sp>
        <p:nvSpPr>
          <p:cNvPr id="6" name="Slide Number Placeholder 5"/>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311444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1FE9C0B-A4B8-3745-BEC9-7B2E37E3DA7E}" type="datetimeFigureOut">
              <a:rPr lang="tr-AZ" smtClean="0"/>
              <a:t>10.12.2022</a:t>
            </a:fld>
            <a:endParaRPr lang="tr-AZ"/>
          </a:p>
        </p:txBody>
      </p:sp>
      <p:sp>
        <p:nvSpPr>
          <p:cNvPr id="6" name="Footer Placeholder 5"/>
          <p:cNvSpPr>
            <a:spLocks noGrp="1"/>
          </p:cNvSpPr>
          <p:nvPr>
            <p:ph type="ftr" sz="quarter" idx="11"/>
          </p:nvPr>
        </p:nvSpPr>
        <p:spPr/>
        <p:txBody>
          <a:bodyPr/>
          <a:lstStyle/>
          <a:p>
            <a:endParaRPr lang="tr-AZ"/>
          </a:p>
        </p:txBody>
      </p:sp>
      <p:sp>
        <p:nvSpPr>
          <p:cNvPr id="7" name="Slide Number Placeholder 6"/>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19940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1FE9C0B-A4B8-3745-BEC9-7B2E37E3DA7E}" type="datetimeFigureOut">
              <a:rPr lang="tr-AZ" smtClean="0"/>
              <a:t>10.12.2022</a:t>
            </a:fld>
            <a:endParaRPr lang="tr-AZ"/>
          </a:p>
        </p:txBody>
      </p:sp>
      <p:sp>
        <p:nvSpPr>
          <p:cNvPr id="8" name="Footer Placeholder 7"/>
          <p:cNvSpPr>
            <a:spLocks noGrp="1"/>
          </p:cNvSpPr>
          <p:nvPr>
            <p:ph type="ftr" sz="quarter" idx="11"/>
          </p:nvPr>
        </p:nvSpPr>
        <p:spPr/>
        <p:txBody>
          <a:bodyPr/>
          <a:lstStyle/>
          <a:p>
            <a:endParaRPr lang="tr-AZ"/>
          </a:p>
        </p:txBody>
      </p:sp>
      <p:sp>
        <p:nvSpPr>
          <p:cNvPr id="9" name="Slide Number Placeholder 8"/>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400933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1FE9C0B-A4B8-3745-BEC9-7B2E37E3DA7E}" type="datetimeFigureOut">
              <a:rPr lang="tr-AZ" smtClean="0"/>
              <a:t>10.12.2022</a:t>
            </a:fld>
            <a:endParaRPr lang="tr-AZ"/>
          </a:p>
        </p:txBody>
      </p:sp>
      <p:sp>
        <p:nvSpPr>
          <p:cNvPr id="4" name="Footer Placeholder 3"/>
          <p:cNvSpPr>
            <a:spLocks noGrp="1"/>
          </p:cNvSpPr>
          <p:nvPr>
            <p:ph type="ftr" sz="quarter" idx="11"/>
          </p:nvPr>
        </p:nvSpPr>
        <p:spPr/>
        <p:txBody>
          <a:bodyPr/>
          <a:lstStyle/>
          <a:p>
            <a:endParaRPr lang="tr-AZ"/>
          </a:p>
        </p:txBody>
      </p:sp>
      <p:sp>
        <p:nvSpPr>
          <p:cNvPr id="5" name="Slide Number Placeholder 4"/>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353836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E9C0B-A4B8-3745-BEC9-7B2E37E3DA7E}" type="datetimeFigureOut">
              <a:rPr lang="tr-AZ" smtClean="0"/>
              <a:t>10.12.2022</a:t>
            </a:fld>
            <a:endParaRPr lang="tr-AZ"/>
          </a:p>
        </p:txBody>
      </p:sp>
      <p:sp>
        <p:nvSpPr>
          <p:cNvPr id="3" name="Footer Placeholder 2"/>
          <p:cNvSpPr>
            <a:spLocks noGrp="1"/>
          </p:cNvSpPr>
          <p:nvPr>
            <p:ph type="ftr" sz="quarter" idx="11"/>
          </p:nvPr>
        </p:nvSpPr>
        <p:spPr/>
        <p:txBody>
          <a:bodyPr/>
          <a:lstStyle/>
          <a:p>
            <a:endParaRPr lang="tr-AZ"/>
          </a:p>
        </p:txBody>
      </p:sp>
      <p:sp>
        <p:nvSpPr>
          <p:cNvPr id="4" name="Slide Number Placeholder 3"/>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105193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1FE9C0B-A4B8-3745-BEC9-7B2E37E3DA7E}" type="datetimeFigureOut">
              <a:rPr lang="tr-AZ" smtClean="0"/>
              <a:t>10.12.2022</a:t>
            </a:fld>
            <a:endParaRPr lang="tr-AZ"/>
          </a:p>
        </p:txBody>
      </p:sp>
      <p:sp>
        <p:nvSpPr>
          <p:cNvPr id="6" name="Footer Placeholder 5"/>
          <p:cNvSpPr>
            <a:spLocks noGrp="1"/>
          </p:cNvSpPr>
          <p:nvPr>
            <p:ph type="ftr" sz="quarter" idx="11"/>
          </p:nvPr>
        </p:nvSpPr>
        <p:spPr/>
        <p:txBody>
          <a:bodyPr/>
          <a:lstStyle/>
          <a:p>
            <a:endParaRPr lang="tr-AZ"/>
          </a:p>
        </p:txBody>
      </p:sp>
      <p:sp>
        <p:nvSpPr>
          <p:cNvPr id="7" name="Slide Number Placeholder 6"/>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9443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1FE9C0B-A4B8-3745-BEC9-7B2E37E3DA7E}" type="datetimeFigureOut">
              <a:rPr lang="tr-AZ" smtClean="0"/>
              <a:t>10.12.2022</a:t>
            </a:fld>
            <a:endParaRPr lang="tr-AZ"/>
          </a:p>
        </p:txBody>
      </p:sp>
      <p:sp>
        <p:nvSpPr>
          <p:cNvPr id="6" name="Footer Placeholder 5"/>
          <p:cNvSpPr>
            <a:spLocks noGrp="1"/>
          </p:cNvSpPr>
          <p:nvPr>
            <p:ph type="ftr" sz="quarter" idx="11"/>
          </p:nvPr>
        </p:nvSpPr>
        <p:spPr/>
        <p:txBody>
          <a:bodyPr/>
          <a:lstStyle/>
          <a:p>
            <a:endParaRPr lang="tr-AZ"/>
          </a:p>
        </p:txBody>
      </p:sp>
      <p:sp>
        <p:nvSpPr>
          <p:cNvPr id="7" name="Slide Number Placeholder 6"/>
          <p:cNvSpPr>
            <a:spLocks noGrp="1"/>
          </p:cNvSpPr>
          <p:nvPr>
            <p:ph type="sldNum" sz="quarter" idx="12"/>
          </p:nvPr>
        </p:nvSpPr>
        <p:spPr/>
        <p:txBody>
          <a:bodyPr/>
          <a:lstStyle/>
          <a:p>
            <a:fld id="{4DCF6EAC-AE02-E145-8B15-727FB492225F}" type="slidenum">
              <a:rPr lang="tr-AZ" smtClean="0"/>
              <a:t>‹#›</a:t>
            </a:fld>
            <a:endParaRPr lang="tr-AZ"/>
          </a:p>
        </p:txBody>
      </p:sp>
    </p:spTree>
    <p:extLst>
      <p:ext uri="{BB962C8B-B14F-4D97-AF65-F5344CB8AC3E}">
        <p14:creationId xmlns:p14="http://schemas.microsoft.com/office/powerpoint/2010/main" val="117597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E9C0B-A4B8-3745-BEC9-7B2E37E3DA7E}" type="datetimeFigureOut">
              <a:rPr lang="tr-AZ" smtClean="0"/>
              <a:t>10.12.2022</a:t>
            </a:fld>
            <a:endParaRPr lang="tr-A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A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F6EAC-AE02-E145-8B15-727FB492225F}" type="slidenum">
              <a:rPr lang="tr-AZ" smtClean="0"/>
              <a:t>‹#›</a:t>
            </a:fld>
            <a:endParaRPr lang="tr-AZ"/>
          </a:p>
        </p:txBody>
      </p:sp>
    </p:spTree>
    <p:extLst>
      <p:ext uri="{BB962C8B-B14F-4D97-AF65-F5344CB8AC3E}">
        <p14:creationId xmlns:p14="http://schemas.microsoft.com/office/powerpoint/2010/main" val="116096618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8C4D15-7F84-B144-A844-E72D60D4CAD7}"/>
              </a:ext>
            </a:extLst>
          </p:cNvPr>
          <p:cNvSpPr>
            <a:spLocks noGrp="1"/>
          </p:cNvSpPr>
          <p:nvPr>
            <p:ph type="ctrTitle"/>
          </p:nvPr>
        </p:nvSpPr>
        <p:spPr>
          <a:xfrm>
            <a:off x="1291317" y="1573167"/>
            <a:ext cx="9144000" cy="2387600"/>
          </a:xfrm>
        </p:spPr>
        <p:txBody>
          <a:bodyPr>
            <a:normAutofit/>
          </a:bodyPr>
          <a:lstStyle/>
          <a:p>
            <a:r>
              <a:rPr lang="tr-AZ" sz="5400" dirty="0">
                <a:effectLst>
                  <a:outerShdw blurRad="50800" dist="38100" dir="2700000" algn="tl" rotWithShape="0">
                    <a:prstClr val="black">
                      <a:alpha val="40000"/>
                    </a:prstClr>
                  </a:outerShdw>
                </a:effectLst>
              </a:rPr>
              <a:t> </a:t>
            </a:r>
            <a:r>
              <a:rPr lang="tr-AZ" sz="5400" dirty="0">
                <a:solidFill>
                  <a:srgbClr val="C00000"/>
                </a:solidFill>
                <a:effectLst>
                  <a:outerShdw blurRad="50800" dist="38100" dir="2700000" algn="tl" rotWithShape="0">
                    <a:prstClr val="black">
                      <a:alpha val="40000"/>
                    </a:prstClr>
                  </a:outerShdw>
                </a:effectLst>
              </a:rPr>
              <a:t>ESC/ERS </a:t>
            </a:r>
            <a:r>
              <a:rPr lang="tr-AZ" sz="5400" dirty="0">
                <a:effectLst>
                  <a:outerShdw blurRad="50800" dist="38100" dir="2700000" algn="tl" rotWithShape="0">
                    <a:prstClr val="black">
                      <a:alpha val="40000"/>
                    </a:prstClr>
                  </a:outerShdw>
                </a:effectLst>
              </a:rPr>
              <a:t>2022 Guidelines for </a:t>
            </a:r>
            <a:r>
              <a:rPr lang="tr-AZ" sz="5400" dirty="0">
                <a:solidFill>
                  <a:srgbClr val="7030A0"/>
                </a:solidFill>
                <a:effectLst>
                  <a:outerShdw blurRad="50800" dist="38100" dir="2700000" algn="tl" rotWithShape="0">
                    <a:prstClr val="black">
                      <a:alpha val="40000"/>
                    </a:prstClr>
                  </a:outerShdw>
                </a:effectLst>
              </a:rPr>
              <a:t>Pulmonary Hypertension</a:t>
            </a:r>
          </a:p>
        </p:txBody>
      </p:sp>
      <p:sp>
        <p:nvSpPr>
          <p:cNvPr id="3" name="Alt Başlık 2">
            <a:extLst>
              <a:ext uri="{FF2B5EF4-FFF2-40B4-BE49-F238E27FC236}">
                <a16:creationId xmlns:a16="http://schemas.microsoft.com/office/drawing/2014/main" id="{F93FE0D3-9093-5E41-A382-65A4797F1E78}"/>
              </a:ext>
            </a:extLst>
          </p:cNvPr>
          <p:cNvSpPr>
            <a:spLocks noGrp="1"/>
          </p:cNvSpPr>
          <p:nvPr>
            <p:ph type="subTitle" idx="1"/>
          </p:nvPr>
        </p:nvSpPr>
        <p:spPr>
          <a:xfrm>
            <a:off x="1173148" y="3960767"/>
            <a:ext cx="9845704" cy="2608195"/>
          </a:xfrm>
        </p:spPr>
        <p:txBody>
          <a:bodyPr>
            <a:normAutofit fontScale="92500" lnSpcReduction="20000"/>
          </a:bodyPr>
          <a:lstStyle/>
          <a:p>
            <a:endParaRPr lang="tr-AZ" dirty="0">
              <a:effectLst>
                <a:outerShdw blurRad="50800" dist="38100" dir="2700000" algn="tl" rotWithShape="0">
                  <a:prstClr val="black">
                    <a:alpha val="40000"/>
                  </a:prstClr>
                </a:outerShdw>
              </a:effectLst>
            </a:endParaRPr>
          </a:p>
          <a:p>
            <a:r>
              <a:rPr lang="tr-AZ" sz="3600" dirty="0">
                <a:effectLst>
                  <a:outerShdw blurRad="50800" dist="38100" dir="2700000" algn="tl" rotWithShape="0">
                    <a:prstClr val="black">
                      <a:alpha val="40000"/>
                    </a:prstClr>
                  </a:outerShdw>
                </a:effectLst>
              </a:rPr>
              <a:t>Dr. Aysel ISLAMLI</a:t>
            </a:r>
            <a:endParaRPr lang="tr-AZ" dirty="0">
              <a:effectLst>
                <a:outerShdw blurRad="50800" dist="38100" dir="2700000" algn="tl" rotWithShape="0">
                  <a:prstClr val="black">
                    <a:alpha val="40000"/>
                  </a:prstClr>
                </a:outerShdw>
              </a:effectLst>
            </a:endParaRPr>
          </a:p>
          <a:p>
            <a:r>
              <a:rPr lang="tr-AZ" sz="2800" dirty="0">
                <a:solidFill>
                  <a:schemeClr val="tx1">
                    <a:lumMod val="75000"/>
                    <a:lumOff val="25000"/>
                  </a:schemeClr>
                </a:solidFill>
                <a:effectLst>
                  <a:outerShdw blurRad="50800" dist="38100" dir="2700000" algn="tl" rotWithShape="0">
                    <a:prstClr val="black">
                      <a:alpha val="40000"/>
                    </a:prstClr>
                  </a:outerShdw>
                </a:effectLst>
              </a:rPr>
              <a:t>10. 12. 2022</a:t>
            </a:r>
          </a:p>
          <a:p>
            <a:r>
              <a:rPr lang="tr-AZ" sz="2800" dirty="0">
                <a:solidFill>
                  <a:schemeClr val="tx1">
                    <a:lumMod val="75000"/>
                    <a:lumOff val="25000"/>
                  </a:schemeClr>
                </a:solidFill>
                <a:effectLst>
                  <a:outerShdw blurRad="50800" dist="38100" dir="2700000" algn="tl" rotWithShape="0">
                    <a:prstClr val="black">
                      <a:alpha val="40000"/>
                    </a:prstClr>
                  </a:outerShdw>
                </a:effectLst>
              </a:rPr>
              <a:t>EGE Hospital </a:t>
            </a:r>
          </a:p>
          <a:p>
            <a:endParaRPr lang="tr-AZ" sz="2600" dirty="0">
              <a:solidFill>
                <a:srgbClr val="C00000"/>
              </a:solidFill>
              <a:effectLst>
                <a:outerShdw blurRad="50800" dist="38100" dir="2700000" algn="tl" rotWithShape="0">
                  <a:prstClr val="black">
                    <a:alpha val="40000"/>
                  </a:prstClr>
                </a:outerShdw>
              </a:effectLst>
            </a:endParaRPr>
          </a:p>
          <a:p>
            <a:r>
              <a:rPr lang="tr-TR" sz="3300" dirty="0">
                <a:solidFill>
                  <a:srgbClr val="C00000"/>
                </a:solidFill>
                <a:effectLst>
                  <a:outerShdw blurRad="50800" dist="38100" dir="2700000" algn="tl" rotWithShape="0">
                    <a:prstClr val="black">
                      <a:alpha val="40000"/>
                    </a:prstClr>
                  </a:outerShdw>
                </a:effectLst>
              </a:rPr>
              <a:t>11th </a:t>
            </a:r>
            <a:r>
              <a:rPr lang="tr-TR" sz="3300" dirty="0" err="1">
                <a:solidFill>
                  <a:srgbClr val="C00000"/>
                </a:solidFill>
                <a:effectLst>
                  <a:outerShdw blurRad="50800" dist="38100" dir="2700000" algn="tl" rotWithShape="0">
                    <a:prstClr val="black">
                      <a:alpha val="40000"/>
                    </a:prstClr>
                  </a:outerShdw>
                </a:effectLst>
              </a:rPr>
              <a:t>National</a:t>
            </a:r>
            <a:r>
              <a:rPr lang="tr-TR" sz="3300" dirty="0">
                <a:solidFill>
                  <a:srgbClr val="C00000"/>
                </a:solidFill>
                <a:effectLst>
                  <a:outerShdw blurRad="50800" dist="38100" dir="2700000" algn="tl" rotWithShape="0">
                    <a:prstClr val="black">
                      <a:alpha val="40000"/>
                    </a:prstClr>
                  </a:outerShdw>
                </a:effectLst>
              </a:rPr>
              <a:t> </a:t>
            </a:r>
            <a:r>
              <a:rPr lang="tr-TR" sz="3300" dirty="0" err="1">
                <a:solidFill>
                  <a:srgbClr val="C00000"/>
                </a:solidFill>
                <a:effectLst>
                  <a:outerShdw blurRad="50800" dist="38100" dir="2700000" algn="tl" rotWithShape="0">
                    <a:prstClr val="black">
                      <a:alpha val="40000"/>
                    </a:prstClr>
                  </a:outerShdw>
                </a:effectLst>
              </a:rPr>
              <a:t>Congress</a:t>
            </a:r>
            <a:r>
              <a:rPr lang="tr-TR" sz="3300" dirty="0">
                <a:solidFill>
                  <a:srgbClr val="C00000"/>
                </a:solidFill>
                <a:effectLst>
                  <a:outerShdw blurRad="50800" dist="38100" dir="2700000" algn="tl" rotWithShape="0">
                    <a:prstClr val="black">
                      <a:alpha val="40000"/>
                    </a:prstClr>
                  </a:outerShdw>
                </a:effectLst>
              </a:rPr>
              <a:t> of </a:t>
            </a:r>
            <a:r>
              <a:rPr lang="tr-AZ" sz="3300" dirty="0">
                <a:solidFill>
                  <a:srgbClr val="C00000"/>
                </a:solidFill>
                <a:effectLst>
                  <a:outerShdw blurRad="50800" dist="38100" dir="2700000" algn="tl" rotWithShape="0">
                    <a:prstClr val="black">
                      <a:alpha val="40000"/>
                    </a:prstClr>
                  </a:outerShdw>
                </a:effectLst>
              </a:rPr>
              <a:t>Azerbaijan Society of Cardiology</a:t>
            </a:r>
          </a:p>
        </p:txBody>
      </p:sp>
      <p:pic>
        <p:nvPicPr>
          <p:cNvPr id="4" name="Resim 3">
            <a:extLst>
              <a:ext uri="{FF2B5EF4-FFF2-40B4-BE49-F238E27FC236}">
                <a16:creationId xmlns:a16="http://schemas.microsoft.com/office/drawing/2014/main" id="{B58CFE1F-45FF-404E-BE39-E3BC9E458801}"/>
              </a:ext>
            </a:extLst>
          </p:cNvPr>
          <p:cNvPicPr>
            <a:picLocks noChangeAspect="1"/>
          </p:cNvPicPr>
          <p:nvPr/>
        </p:nvPicPr>
        <p:blipFill>
          <a:blip r:embed="rId3"/>
          <a:stretch>
            <a:fillRect/>
          </a:stretch>
        </p:blipFill>
        <p:spPr>
          <a:xfrm>
            <a:off x="441689" y="174997"/>
            <a:ext cx="2301512" cy="1099432"/>
          </a:xfrm>
          <a:prstGeom prst="rect">
            <a:avLst/>
          </a:prstGeom>
          <a:effectLst>
            <a:reflection stA="89000" endPos="35000" dist="50800" dir="5400000" sy="-100000" algn="bl" rotWithShape="0"/>
          </a:effectLst>
        </p:spPr>
      </p:pic>
      <p:pic>
        <p:nvPicPr>
          <p:cNvPr id="5" name="Resim 4">
            <a:extLst>
              <a:ext uri="{FF2B5EF4-FFF2-40B4-BE49-F238E27FC236}">
                <a16:creationId xmlns:a16="http://schemas.microsoft.com/office/drawing/2014/main" id="{C6E10D03-3178-B24A-8350-E37E06997E42}"/>
              </a:ext>
            </a:extLst>
          </p:cNvPr>
          <p:cNvPicPr>
            <a:picLocks noChangeAspect="1"/>
          </p:cNvPicPr>
          <p:nvPr/>
        </p:nvPicPr>
        <p:blipFill>
          <a:blip r:embed="rId4"/>
          <a:stretch>
            <a:fillRect/>
          </a:stretch>
        </p:blipFill>
        <p:spPr>
          <a:xfrm>
            <a:off x="9172587" y="356468"/>
            <a:ext cx="2135261" cy="1099432"/>
          </a:xfrm>
          <a:prstGeom prst="rect">
            <a:avLst/>
          </a:prstGeom>
          <a:effectLst>
            <a:reflection stA="86000" endPos="30000" dist="50800" dir="5400000" sy="-100000" algn="bl" rotWithShape="0"/>
          </a:effectLst>
        </p:spPr>
      </p:pic>
    </p:spTree>
    <p:extLst>
      <p:ext uri="{BB962C8B-B14F-4D97-AF65-F5344CB8AC3E}">
        <p14:creationId xmlns:p14="http://schemas.microsoft.com/office/powerpoint/2010/main" val="28860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18E9BA4-BA34-6040-B8D8-9D731A57BC88}"/>
              </a:ext>
            </a:extLst>
          </p:cNvPr>
          <p:cNvPicPr>
            <a:picLocks noChangeAspect="1"/>
          </p:cNvPicPr>
          <p:nvPr/>
        </p:nvPicPr>
        <p:blipFill>
          <a:blip r:embed="rId3"/>
          <a:stretch>
            <a:fillRect/>
          </a:stretch>
        </p:blipFill>
        <p:spPr>
          <a:xfrm>
            <a:off x="1306368" y="706119"/>
            <a:ext cx="10097408" cy="5777809"/>
          </a:xfrm>
          <a:prstGeom prst="rect">
            <a:avLst/>
          </a:prstGeom>
        </p:spPr>
      </p:pic>
      <p:pic>
        <p:nvPicPr>
          <p:cNvPr id="5" name="Resim 4">
            <a:extLst>
              <a:ext uri="{FF2B5EF4-FFF2-40B4-BE49-F238E27FC236}">
                <a16:creationId xmlns:a16="http://schemas.microsoft.com/office/drawing/2014/main" id="{2AC3B416-2222-204E-8FA0-FC1410A62743}"/>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408765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F4A8751-9259-CA4F-8FC6-BE41CF359C44}"/>
              </a:ext>
            </a:extLst>
          </p:cNvPr>
          <p:cNvPicPr>
            <a:picLocks noChangeAspect="1"/>
          </p:cNvPicPr>
          <p:nvPr/>
        </p:nvPicPr>
        <p:blipFill>
          <a:blip r:embed="rId3"/>
          <a:stretch>
            <a:fillRect/>
          </a:stretch>
        </p:blipFill>
        <p:spPr>
          <a:xfrm>
            <a:off x="1587500" y="621448"/>
            <a:ext cx="9813061" cy="5615103"/>
          </a:xfrm>
          <a:prstGeom prst="rect">
            <a:avLst/>
          </a:prstGeom>
        </p:spPr>
      </p:pic>
      <p:pic>
        <p:nvPicPr>
          <p:cNvPr id="5" name="Resim 4">
            <a:extLst>
              <a:ext uri="{FF2B5EF4-FFF2-40B4-BE49-F238E27FC236}">
                <a16:creationId xmlns:a16="http://schemas.microsoft.com/office/drawing/2014/main" id="{BE09AEF6-C0BB-9F42-82C5-0BB471C88992}"/>
              </a:ext>
            </a:extLst>
          </p:cNvPr>
          <p:cNvPicPr>
            <a:picLocks noChangeAspect="1"/>
          </p:cNvPicPr>
          <p:nvPr/>
        </p:nvPicPr>
        <p:blipFill>
          <a:blip r:embed="rId4"/>
          <a:stretch>
            <a:fillRect/>
          </a:stretch>
        </p:blipFill>
        <p:spPr>
          <a:xfrm>
            <a:off x="321540" y="21894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3102360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E1C7F6D-FE02-264F-824A-B773672B9396}"/>
              </a:ext>
            </a:extLst>
          </p:cNvPr>
          <p:cNvPicPr>
            <a:picLocks noChangeAspect="1"/>
          </p:cNvPicPr>
          <p:nvPr/>
        </p:nvPicPr>
        <p:blipFill>
          <a:blip r:embed="rId3"/>
          <a:stretch>
            <a:fillRect/>
          </a:stretch>
        </p:blipFill>
        <p:spPr>
          <a:xfrm>
            <a:off x="1421246" y="851979"/>
            <a:ext cx="9842500" cy="5631948"/>
          </a:xfrm>
          <a:prstGeom prst="rect">
            <a:avLst/>
          </a:prstGeom>
        </p:spPr>
      </p:pic>
      <p:pic>
        <p:nvPicPr>
          <p:cNvPr id="5" name="Resim 4">
            <a:extLst>
              <a:ext uri="{FF2B5EF4-FFF2-40B4-BE49-F238E27FC236}">
                <a16:creationId xmlns:a16="http://schemas.microsoft.com/office/drawing/2014/main" id="{4943721E-F8FA-5940-9AB6-F56921E9F044}"/>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242245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A938C1F-7188-9842-A1FA-5931EF76B3BC}"/>
              </a:ext>
            </a:extLst>
          </p:cNvPr>
          <p:cNvPicPr>
            <a:picLocks noChangeAspect="1"/>
          </p:cNvPicPr>
          <p:nvPr/>
        </p:nvPicPr>
        <p:blipFill>
          <a:blip r:embed="rId3"/>
          <a:stretch>
            <a:fillRect/>
          </a:stretch>
        </p:blipFill>
        <p:spPr>
          <a:xfrm>
            <a:off x="1559791" y="624917"/>
            <a:ext cx="9800936" cy="5608165"/>
          </a:xfrm>
          <a:prstGeom prst="rect">
            <a:avLst/>
          </a:prstGeom>
        </p:spPr>
      </p:pic>
      <p:pic>
        <p:nvPicPr>
          <p:cNvPr id="5" name="Resim 4">
            <a:extLst>
              <a:ext uri="{FF2B5EF4-FFF2-40B4-BE49-F238E27FC236}">
                <a16:creationId xmlns:a16="http://schemas.microsoft.com/office/drawing/2014/main" id="{7D0B8D12-18D4-C147-94EA-35F546E6C2FD}"/>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1697268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8B56A1F-B2A0-3D4D-B0C3-6AB6CA2AD1B8}"/>
              </a:ext>
            </a:extLst>
          </p:cNvPr>
          <p:cNvPicPr>
            <a:picLocks noChangeAspect="1"/>
          </p:cNvPicPr>
          <p:nvPr/>
        </p:nvPicPr>
        <p:blipFill>
          <a:blip r:embed="rId3"/>
          <a:stretch>
            <a:fillRect/>
          </a:stretch>
        </p:blipFill>
        <p:spPr>
          <a:xfrm>
            <a:off x="1670627" y="838200"/>
            <a:ext cx="9745518" cy="5576454"/>
          </a:xfrm>
          <a:prstGeom prst="rect">
            <a:avLst/>
          </a:prstGeom>
        </p:spPr>
      </p:pic>
      <p:pic>
        <p:nvPicPr>
          <p:cNvPr id="5" name="Resim 4">
            <a:extLst>
              <a:ext uri="{FF2B5EF4-FFF2-40B4-BE49-F238E27FC236}">
                <a16:creationId xmlns:a16="http://schemas.microsoft.com/office/drawing/2014/main" id="{A4F20482-012E-644D-AFB6-33E3C5DDE379}"/>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835644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366DF71-D018-B840-A534-5127C2CDCBC8}"/>
              </a:ext>
            </a:extLst>
          </p:cNvPr>
          <p:cNvPicPr>
            <a:picLocks noChangeAspect="1"/>
          </p:cNvPicPr>
          <p:nvPr/>
        </p:nvPicPr>
        <p:blipFill>
          <a:blip r:embed="rId3"/>
          <a:stretch>
            <a:fillRect/>
          </a:stretch>
        </p:blipFill>
        <p:spPr>
          <a:xfrm>
            <a:off x="1823027" y="741219"/>
            <a:ext cx="9745518" cy="5576454"/>
          </a:xfrm>
          <a:prstGeom prst="rect">
            <a:avLst/>
          </a:prstGeom>
        </p:spPr>
      </p:pic>
      <p:pic>
        <p:nvPicPr>
          <p:cNvPr id="5" name="Resim 4">
            <a:extLst>
              <a:ext uri="{FF2B5EF4-FFF2-40B4-BE49-F238E27FC236}">
                <a16:creationId xmlns:a16="http://schemas.microsoft.com/office/drawing/2014/main" id="{E904496F-3F89-6A4D-89C8-B9BC92C1606C}"/>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417227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E9215E2-ADC5-EF41-9049-B9179D63ACC7}"/>
              </a:ext>
            </a:extLst>
          </p:cNvPr>
          <p:cNvPicPr>
            <a:picLocks noChangeAspect="1"/>
          </p:cNvPicPr>
          <p:nvPr/>
        </p:nvPicPr>
        <p:blipFill>
          <a:blip r:embed="rId3"/>
          <a:stretch>
            <a:fillRect/>
          </a:stretch>
        </p:blipFill>
        <p:spPr>
          <a:xfrm>
            <a:off x="1559791" y="651163"/>
            <a:ext cx="9709200" cy="5555673"/>
          </a:xfrm>
          <a:prstGeom prst="rect">
            <a:avLst/>
          </a:prstGeom>
        </p:spPr>
      </p:pic>
      <p:pic>
        <p:nvPicPr>
          <p:cNvPr id="5" name="Resim 4">
            <a:extLst>
              <a:ext uri="{FF2B5EF4-FFF2-40B4-BE49-F238E27FC236}">
                <a16:creationId xmlns:a16="http://schemas.microsoft.com/office/drawing/2014/main" id="{A1C9C3F7-72FE-2749-ACC4-B470439C3F48}"/>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190852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3DEEFFE-010F-8D4D-BA23-D8F815A284DB}"/>
              </a:ext>
            </a:extLst>
          </p:cNvPr>
          <p:cNvPicPr>
            <a:picLocks noChangeAspect="1"/>
          </p:cNvPicPr>
          <p:nvPr/>
        </p:nvPicPr>
        <p:blipFill>
          <a:blip r:embed="rId3"/>
          <a:stretch>
            <a:fillRect/>
          </a:stretch>
        </p:blipFill>
        <p:spPr>
          <a:xfrm>
            <a:off x="1435100" y="761999"/>
            <a:ext cx="9878688" cy="5652655"/>
          </a:xfrm>
          <a:prstGeom prst="rect">
            <a:avLst/>
          </a:prstGeom>
        </p:spPr>
      </p:pic>
      <p:pic>
        <p:nvPicPr>
          <p:cNvPr id="5" name="Resim 4">
            <a:extLst>
              <a:ext uri="{FF2B5EF4-FFF2-40B4-BE49-F238E27FC236}">
                <a16:creationId xmlns:a16="http://schemas.microsoft.com/office/drawing/2014/main" id="{3812171D-6274-FD40-8A64-839478110722}"/>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2292243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A54BC94-AAAF-4843-B5DC-AFC36EE7B8FB}"/>
              </a:ext>
            </a:extLst>
          </p:cNvPr>
          <p:cNvPicPr>
            <a:picLocks noChangeAspect="1"/>
          </p:cNvPicPr>
          <p:nvPr/>
        </p:nvPicPr>
        <p:blipFill>
          <a:blip r:embed="rId3"/>
          <a:stretch>
            <a:fillRect/>
          </a:stretch>
        </p:blipFill>
        <p:spPr>
          <a:xfrm>
            <a:off x="1216545" y="655476"/>
            <a:ext cx="10762772" cy="6202524"/>
          </a:xfrm>
          <a:prstGeom prst="rect">
            <a:avLst/>
          </a:prstGeom>
        </p:spPr>
      </p:pic>
      <p:pic>
        <p:nvPicPr>
          <p:cNvPr id="5" name="Resim 4">
            <a:extLst>
              <a:ext uri="{FF2B5EF4-FFF2-40B4-BE49-F238E27FC236}">
                <a16:creationId xmlns:a16="http://schemas.microsoft.com/office/drawing/2014/main" id="{4B4F0710-D3CB-9B47-94BC-778E64EEFFF6}"/>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2798428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78FD872-9997-A84D-82EF-05D0DC88B575}"/>
              </a:ext>
            </a:extLst>
          </p:cNvPr>
          <p:cNvPicPr>
            <a:picLocks noChangeAspect="1"/>
          </p:cNvPicPr>
          <p:nvPr/>
        </p:nvPicPr>
        <p:blipFill>
          <a:blip r:embed="rId3"/>
          <a:stretch>
            <a:fillRect/>
          </a:stretch>
        </p:blipFill>
        <p:spPr>
          <a:xfrm>
            <a:off x="1365826" y="590838"/>
            <a:ext cx="10039569" cy="5676323"/>
          </a:xfrm>
          <a:prstGeom prst="rect">
            <a:avLst/>
          </a:prstGeom>
        </p:spPr>
      </p:pic>
      <p:pic>
        <p:nvPicPr>
          <p:cNvPr id="5" name="Resim 4">
            <a:extLst>
              <a:ext uri="{FF2B5EF4-FFF2-40B4-BE49-F238E27FC236}">
                <a16:creationId xmlns:a16="http://schemas.microsoft.com/office/drawing/2014/main" id="{40D5A026-BAE1-C84E-916E-4777DF62831C}"/>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3001125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D3E8FEFA-D5DB-9D45-8F51-AF05255C5C49}"/>
              </a:ext>
            </a:extLst>
          </p:cNvPr>
          <p:cNvPicPr>
            <a:picLocks noChangeAspect="1"/>
          </p:cNvPicPr>
          <p:nvPr/>
        </p:nvPicPr>
        <p:blipFill>
          <a:blip r:embed="rId3"/>
          <a:stretch>
            <a:fillRect/>
          </a:stretch>
        </p:blipFill>
        <p:spPr>
          <a:xfrm>
            <a:off x="1925902" y="1047647"/>
            <a:ext cx="9933997" cy="5558098"/>
          </a:xfrm>
          <a:prstGeom prst="rect">
            <a:avLst/>
          </a:prstGeom>
        </p:spPr>
      </p:pic>
      <p:pic>
        <p:nvPicPr>
          <p:cNvPr id="7" name="Resim 6">
            <a:extLst>
              <a:ext uri="{FF2B5EF4-FFF2-40B4-BE49-F238E27FC236}">
                <a16:creationId xmlns:a16="http://schemas.microsoft.com/office/drawing/2014/main" id="{5343B752-5255-E943-A4C1-6B5610629B3A}"/>
              </a:ext>
            </a:extLst>
          </p:cNvPr>
          <p:cNvPicPr>
            <a:picLocks noChangeAspect="1"/>
          </p:cNvPicPr>
          <p:nvPr/>
        </p:nvPicPr>
        <p:blipFill>
          <a:blip r:embed="rId4"/>
          <a:stretch>
            <a:fillRect/>
          </a:stretch>
        </p:blipFill>
        <p:spPr>
          <a:xfrm>
            <a:off x="135891" y="37134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3649150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BF11786-D721-D04C-97D5-3371BE24DE41}"/>
              </a:ext>
            </a:extLst>
          </p:cNvPr>
          <p:cNvPicPr>
            <a:picLocks noChangeAspect="1"/>
          </p:cNvPicPr>
          <p:nvPr/>
        </p:nvPicPr>
        <p:blipFill>
          <a:blip r:embed="rId3"/>
          <a:stretch>
            <a:fillRect/>
          </a:stretch>
        </p:blipFill>
        <p:spPr>
          <a:xfrm>
            <a:off x="1268844" y="696768"/>
            <a:ext cx="10186593" cy="5759450"/>
          </a:xfrm>
          <a:prstGeom prst="rect">
            <a:avLst/>
          </a:prstGeom>
        </p:spPr>
      </p:pic>
      <p:pic>
        <p:nvPicPr>
          <p:cNvPr id="5" name="Resim 4">
            <a:extLst>
              <a:ext uri="{FF2B5EF4-FFF2-40B4-BE49-F238E27FC236}">
                <a16:creationId xmlns:a16="http://schemas.microsoft.com/office/drawing/2014/main" id="{8A5EEB54-E352-3D4C-8317-DA4D907CA404}"/>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13499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221F8A7-5EC5-B944-98E3-355BC4EC2924}"/>
              </a:ext>
            </a:extLst>
          </p:cNvPr>
          <p:cNvPicPr>
            <a:picLocks noChangeAspect="1"/>
          </p:cNvPicPr>
          <p:nvPr/>
        </p:nvPicPr>
        <p:blipFill>
          <a:blip r:embed="rId3"/>
          <a:stretch>
            <a:fillRect/>
          </a:stretch>
        </p:blipFill>
        <p:spPr>
          <a:xfrm>
            <a:off x="1098550" y="545541"/>
            <a:ext cx="9994900" cy="5787238"/>
          </a:xfrm>
          <a:prstGeom prst="rect">
            <a:avLst/>
          </a:prstGeom>
        </p:spPr>
      </p:pic>
    </p:spTree>
    <p:extLst>
      <p:ext uri="{BB962C8B-B14F-4D97-AF65-F5344CB8AC3E}">
        <p14:creationId xmlns:p14="http://schemas.microsoft.com/office/powerpoint/2010/main" val="90835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CE86DD2-83E2-DF42-AF50-229ADCB483F6}"/>
              </a:ext>
            </a:extLst>
          </p:cNvPr>
          <p:cNvPicPr>
            <a:picLocks noChangeAspect="1"/>
          </p:cNvPicPr>
          <p:nvPr/>
        </p:nvPicPr>
        <p:blipFill>
          <a:blip r:embed="rId3"/>
          <a:stretch>
            <a:fillRect/>
          </a:stretch>
        </p:blipFill>
        <p:spPr>
          <a:xfrm>
            <a:off x="1140536" y="559087"/>
            <a:ext cx="9910927" cy="5684405"/>
          </a:xfrm>
          <a:prstGeom prst="rect">
            <a:avLst/>
          </a:prstGeom>
        </p:spPr>
      </p:pic>
    </p:spTree>
    <p:extLst>
      <p:ext uri="{BB962C8B-B14F-4D97-AF65-F5344CB8AC3E}">
        <p14:creationId xmlns:p14="http://schemas.microsoft.com/office/powerpoint/2010/main" val="170849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5D96D6F-2A99-A346-A9EE-22809E5B640A}"/>
              </a:ext>
            </a:extLst>
          </p:cNvPr>
          <p:cNvPicPr>
            <a:picLocks noChangeAspect="1"/>
          </p:cNvPicPr>
          <p:nvPr/>
        </p:nvPicPr>
        <p:blipFill>
          <a:blip r:embed="rId3"/>
          <a:stretch>
            <a:fillRect/>
          </a:stretch>
        </p:blipFill>
        <p:spPr>
          <a:xfrm>
            <a:off x="1123950" y="558800"/>
            <a:ext cx="9537700" cy="5156200"/>
          </a:xfrm>
          <a:prstGeom prst="rect">
            <a:avLst/>
          </a:prstGeom>
        </p:spPr>
      </p:pic>
    </p:spTree>
    <p:extLst>
      <p:ext uri="{BB962C8B-B14F-4D97-AF65-F5344CB8AC3E}">
        <p14:creationId xmlns:p14="http://schemas.microsoft.com/office/powerpoint/2010/main" val="669816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E78A512-A13E-4549-A018-18C32D2BF4D1}"/>
              </a:ext>
            </a:extLst>
          </p:cNvPr>
          <p:cNvPicPr>
            <a:picLocks noChangeAspect="1"/>
          </p:cNvPicPr>
          <p:nvPr/>
        </p:nvPicPr>
        <p:blipFill>
          <a:blip r:embed="rId3"/>
          <a:stretch>
            <a:fillRect/>
          </a:stretch>
        </p:blipFill>
        <p:spPr>
          <a:xfrm>
            <a:off x="844550" y="489129"/>
            <a:ext cx="10502900" cy="5905500"/>
          </a:xfrm>
          <a:prstGeom prst="rect">
            <a:avLst/>
          </a:prstGeom>
        </p:spPr>
      </p:pic>
    </p:spTree>
    <p:extLst>
      <p:ext uri="{BB962C8B-B14F-4D97-AF65-F5344CB8AC3E}">
        <p14:creationId xmlns:p14="http://schemas.microsoft.com/office/powerpoint/2010/main" val="1692582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931E3E7-5A5B-A243-B258-319AA1125CAD}"/>
              </a:ext>
            </a:extLst>
          </p:cNvPr>
          <p:cNvPicPr>
            <a:picLocks noChangeAspect="1"/>
          </p:cNvPicPr>
          <p:nvPr/>
        </p:nvPicPr>
        <p:blipFill>
          <a:blip r:embed="rId3"/>
          <a:stretch>
            <a:fillRect/>
          </a:stretch>
        </p:blipFill>
        <p:spPr>
          <a:xfrm>
            <a:off x="746991" y="476250"/>
            <a:ext cx="10502900" cy="5905500"/>
          </a:xfrm>
          <a:prstGeom prst="rect">
            <a:avLst/>
          </a:prstGeom>
        </p:spPr>
      </p:pic>
    </p:spTree>
    <p:extLst>
      <p:ext uri="{BB962C8B-B14F-4D97-AF65-F5344CB8AC3E}">
        <p14:creationId xmlns:p14="http://schemas.microsoft.com/office/powerpoint/2010/main" val="43223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5F9B288-C810-A743-863E-4AB3255BD3AD}"/>
              </a:ext>
            </a:extLst>
          </p:cNvPr>
          <p:cNvPicPr>
            <a:picLocks noChangeAspect="1"/>
          </p:cNvPicPr>
          <p:nvPr/>
        </p:nvPicPr>
        <p:blipFill>
          <a:blip r:embed="rId3"/>
          <a:stretch>
            <a:fillRect/>
          </a:stretch>
        </p:blipFill>
        <p:spPr>
          <a:xfrm>
            <a:off x="800100" y="419100"/>
            <a:ext cx="10591800" cy="6019800"/>
          </a:xfrm>
          <a:prstGeom prst="rect">
            <a:avLst/>
          </a:prstGeom>
        </p:spPr>
      </p:pic>
    </p:spTree>
    <p:extLst>
      <p:ext uri="{BB962C8B-B14F-4D97-AF65-F5344CB8AC3E}">
        <p14:creationId xmlns:p14="http://schemas.microsoft.com/office/powerpoint/2010/main" val="173479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E0DA7ED-0796-CC45-A650-C02F612EB3A1}"/>
              </a:ext>
            </a:extLst>
          </p:cNvPr>
          <p:cNvPicPr>
            <a:picLocks noChangeAspect="1"/>
          </p:cNvPicPr>
          <p:nvPr/>
        </p:nvPicPr>
        <p:blipFill>
          <a:blip r:embed="rId3"/>
          <a:stretch>
            <a:fillRect/>
          </a:stretch>
        </p:blipFill>
        <p:spPr>
          <a:xfrm>
            <a:off x="800100" y="419100"/>
            <a:ext cx="10591800" cy="6019800"/>
          </a:xfrm>
          <a:prstGeom prst="rect">
            <a:avLst/>
          </a:prstGeom>
        </p:spPr>
      </p:pic>
    </p:spTree>
    <p:extLst>
      <p:ext uri="{BB962C8B-B14F-4D97-AF65-F5344CB8AC3E}">
        <p14:creationId xmlns:p14="http://schemas.microsoft.com/office/powerpoint/2010/main" val="259455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EE3B5D6-1D02-AE4D-8E0C-12B66618B194}"/>
              </a:ext>
            </a:extLst>
          </p:cNvPr>
          <p:cNvPicPr>
            <a:picLocks noChangeAspect="1"/>
          </p:cNvPicPr>
          <p:nvPr/>
        </p:nvPicPr>
        <p:blipFill>
          <a:blip r:embed="rId3"/>
          <a:stretch>
            <a:fillRect/>
          </a:stretch>
        </p:blipFill>
        <p:spPr>
          <a:xfrm>
            <a:off x="689263" y="542492"/>
            <a:ext cx="10591800" cy="6019800"/>
          </a:xfrm>
          <a:prstGeom prst="rect">
            <a:avLst/>
          </a:prstGeom>
        </p:spPr>
      </p:pic>
    </p:spTree>
    <p:extLst>
      <p:ext uri="{BB962C8B-B14F-4D97-AF65-F5344CB8AC3E}">
        <p14:creationId xmlns:p14="http://schemas.microsoft.com/office/powerpoint/2010/main" val="1437317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7529004-E95D-7B4D-AC37-EC0BE4C93067}"/>
              </a:ext>
            </a:extLst>
          </p:cNvPr>
          <p:cNvPicPr>
            <a:picLocks noChangeAspect="1"/>
          </p:cNvPicPr>
          <p:nvPr/>
        </p:nvPicPr>
        <p:blipFill>
          <a:blip r:embed="rId3"/>
          <a:stretch>
            <a:fillRect/>
          </a:stretch>
        </p:blipFill>
        <p:spPr>
          <a:xfrm>
            <a:off x="800100" y="419100"/>
            <a:ext cx="10591800" cy="6019800"/>
          </a:xfrm>
          <a:prstGeom prst="rect">
            <a:avLst/>
          </a:prstGeom>
        </p:spPr>
      </p:pic>
    </p:spTree>
    <p:extLst>
      <p:ext uri="{BB962C8B-B14F-4D97-AF65-F5344CB8AC3E}">
        <p14:creationId xmlns:p14="http://schemas.microsoft.com/office/powerpoint/2010/main" val="342834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A73896F-EE73-1943-84E6-AA4D2855C832}"/>
              </a:ext>
            </a:extLst>
          </p:cNvPr>
          <p:cNvPicPr>
            <a:picLocks noChangeAspect="1"/>
          </p:cNvPicPr>
          <p:nvPr/>
        </p:nvPicPr>
        <p:blipFill>
          <a:blip r:embed="rId3"/>
          <a:stretch>
            <a:fillRect/>
          </a:stretch>
        </p:blipFill>
        <p:spPr>
          <a:xfrm>
            <a:off x="203200" y="202359"/>
            <a:ext cx="11315700" cy="6070600"/>
          </a:xfrm>
          <a:prstGeom prst="rect">
            <a:avLst/>
          </a:prstGeom>
        </p:spPr>
      </p:pic>
    </p:spTree>
    <p:extLst>
      <p:ext uri="{BB962C8B-B14F-4D97-AF65-F5344CB8AC3E}">
        <p14:creationId xmlns:p14="http://schemas.microsoft.com/office/powerpoint/2010/main" val="1497023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9F04A07-DE70-754E-AB39-CB2935F0DEBF}"/>
              </a:ext>
            </a:extLst>
          </p:cNvPr>
          <p:cNvPicPr>
            <a:picLocks noChangeAspect="1"/>
          </p:cNvPicPr>
          <p:nvPr/>
        </p:nvPicPr>
        <p:blipFill>
          <a:blip r:embed="rId3"/>
          <a:stretch>
            <a:fillRect/>
          </a:stretch>
        </p:blipFill>
        <p:spPr>
          <a:xfrm>
            <a:off x="800100" y="419100"/>
            <a:ext cx="10591800" cy="6019800"/>
          </a:xfrm>
          <a:prstGeom prst="rect">
            <a:avLst/>
          </a:prstGeom>
        </p:spPr>
      </p:pic>
    </p:spTree>
    <p:extLst>
      <p:ext uri="{BB962C8B-B14F-4D97-AF65-F5344CB8AC3E}">
        <p14:creationId xmlns:p14="http://schemas.microsoft.com/office/powerpoint/2010/main" val="2506701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A9E6344-DF9F-114E-90DA-A8C5B4C4BB33}"/>
              </a:ext>
            </a:extLst>
          </p:cNvPr>
          <p:cNvPicPr>
            <a:picLocks noChangeAspect="1"/>
          </p:cNvPicPr>
          <p:nvPr/>
        </p:nvPicPr>
        <p:blipFill>
          <a:blip r:embed="rId3"/>
          <a:stretch>
            <a:fillRect/>
          </a:stretch>
        </p:blipFill>
        <p:spPr>
          <a:xfrm>
            <a:off x="633844" y="361950"/>
            <a:ext cx="10591800" cy="6134100"/>
          </a:xfrm>
          <a:prstGeom prst="rect">
            <a:avLst/>
          </a:prstGeom>
        </p:spPr>
      </p:pic>
    </p:spTree>
    <p:extLst>
      <p:ext uri="{BB962C8B-B14F-4D97-AF65-F5344CB8AC3E}">
        <p14:creationId xmlns:p14="http://schemas.microsoft.com/office/powerpoint/2010/main" val="3985440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EE4529C-14C2-4740-85ED-E1AC8F888963}"/>
              </a:ext>
            </a:extLst>
          </p:cNvPr>
          <p:cNvPicPr>
            <a:picLocks noChangeAspect="1"/>
          </p:cNvPicPr>
          <p:nvPr/>
        </p:nvPicPr>
        <p:blipFill>
          <a:blip r:embed="rId3"/>
          <a:stretch>
            <a:fillRect/>
          </a:stretch>
        </p:blipFill>
        <p:spPr>
          <a:xfrm>
            <a:off x="1115291" y="472786"/>
            <a:ext cx="10591800" cy="6134100"/>
          </a:xfrm>
          <a:prstGeom prst="rect">
            <a:avLst/>
          </a:prstGeom>
        </p:spPr>
      </p:pic>
    </p:spTree>
    <p:extLst>
      <p:ext uri="{BB962C8B-B14F-4D97-AF65-F5344CB8AC3E}">
        <p14:creationId xmlns:p14="http://schemas.microsoft.com/office/powerpoint/2010/main" val="1744218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5CBFE49-E464-AD46-A3A7-5B5C7417BA59}"/>
              </a:ext>
            </a:extLst>
          </p:cNvPr>
          <p:cNvPicPr>
            <a:picLocks noChangeAspect="1"/>
          </p:cNvPicPr>
          <p:nvPr/>
        </p:nvPicPr>
        <p:blipFill>
          <a:blip r:embed="rId3"/>
          <a:stretch>
            <a:fillRect/>
          </a:stretch>
        </p:blipFill>
        <p:spPr>
          <a:xfrm>
            <a:off x="800100" y="431800"/>
            <a:ext cx="10591800" cy="5994400"/>
          </a:xfrm>
          <a:prstGeom prst="rect">
            <a:avLst/>
          </a:prstGeom>
        </p:spPr>
      </p:pic>
    </p:spTree>
    <p:extLst>
      <p:ext uri="{BB962C8B-B14F-4D97-AF65-F5344CB8AC3E}">
        <p14:creationId xmlns:p14="http://schemas.microsoft.com/office/powerpoint/2010/main" val="236247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0D11A20-EA78-EF4E-8A87-1E31C629B06C}"/>
              </a:ext>
            </a:extLst>
          </p:cNvPr>
          <p:cNvPicPr>
            <a:picLocks noChangeAspect="1"/>
          </p:cNvPicPr>
          <p:nvPr/>
        </p:nvPicPr>
        <p:blipFill>
          <a:blip r:embed="rId3"/>
          <a:stretch>
            <a:fillRect/>
          </a:stretch>
        </p:blipFill>
        <p:spPr>
          <a:xfrm>
            <a:off x="800100" y="556346"/>
            <a:ext cx="10591800" cy="5994400"/>
          </a:xfrm>
          <a:prstGeom prst="rect">
            <a:avLst/>
          </a:prstGeom>
        </p:spPr>
      </p:pic>
    </p:spTree>
    <p:extLst>
      <p:ext uri="{BB962C8B-B14F-4D97-AF65-F5344CB8AC3E}">
        <p14:creationId xmlns:p14="http://schemas.microsoft.com/office/powerpoint/2010/main" val="3538198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7A08675-EBBF-CE49-9A52-62E302E4FCF7}"/>
              </a:ext>
            </a:extLst>
          </p:cNvPr>
          <p:cNvPicPr>
            <a:picLocks noChangeAspect="1"/>
          </p:cNvPicPr>
          <p:nvPr/>
        </p:nvPicPr>
        <p:blipFill>
          <a:blip r:embed="rId3"/>
          <a:stretch>
            <a:fillRect/>
          </a:stretch>
        </p:blipFill>
        <p:spPr>
          <a:xfrm>
            <a:off x="800100" y="431800"/>
            <a:ext cx="10591800" cy="5994400"/>
          </a:xfrm>
          <a:prstGeom prst="rect">
            <a:avLst/>
          </a:prstGeom>
        </p:spPr>
      </p:pic>
    </p:spTree>
    <p:extLst>
      <p:ext uri="{BB962C8B-B14F-4D97-AF65-F5344CB8AC3E}">
        <p14:creationId xmlns:p14="http://schemas.microsoft.com/office/powerpoint/2010/main" val="2352901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2AB72B9-C2F0-2C46-B8A7-BAC464DDCA16}"/>
              </a:ext>
            </a:extLst>
          </p:cNvPr>
          <p:cNvPicPr>
            <a:picLocks noChangeAspect="1"/>
          </p:cNvPicPr>
          <p:nvPr/>
        </p:nvPicPr>
        <p:blipFill>
          <a:blip r:embed="rId3"/>
          <a:stretch>
            <a:fillRect/>
          </a:stretch>
        </p:blipFill>
        <p:spPr>
          <a:xfrm>
            <a:off x="994064" y="431800"/>
            <a:ext cx="10591800" cy="5994400"/>
          </a:xfrm>
          <a:prstGeom prst="rect">
            <a:avLst/>
          </a:prstGeom>
        </p:spPr>
      </p:pic>
    </p:spTree>
    <p:extLst>
      <p:ext uri="{BB962C8B-B14F-4D97-AF65-F5344CB8AC3E}">
        <p14:creationId xmlns:p14="http://schemas.microsoft.com/office/powerpoint/2010/main" val="251016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9368EA9-8824-3240-83A7-D917E76A08DE}"/>
              </a:ext>
            </a:extLst>
          </p:cNvPr>
          <p:cNvPicPr>
            <a:picLocks noChangeAspect="1"/>
          </p:cNvPicPr>
          <p:nvPr/>
        </p:nvPicPr>
        <p:blipFill>
          <a:blip r:embed="rId3"/>
          <a:stretch>
            <a:fillRect/>
          </a:stretch>
        </p:blipFill>
        <p:spPr>
          <a:xfrm>
            <a:off x="980209" y="431800"/>
            <a:ext cx="10591800" cy="5994400"/>
          </a:xfrm>
          <a:prstGeom prst="rect">
            <a:avLst/>
          </a:prstGeom>
        </p:spPr>
      </p:pic>
    </p:spTree>
    <p:extLst>
      <p:ext uri="{BB962C8B-B14F-4D97-AF65-F5344CB8AC3E}">
        <p14:creationId xmlns:p14="http://schemas.microsoft.com/office/powerpoint/2010/main" val="3434859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C45EFBC-C7D3-254D-A976-6E2904540F22}"/>
              </a:ext>
            </a:extLst>
          </p:cNvPr>
          <p:cNvPicPr>
            <a:picLocks noChangeAspect="1"/>
          </p:cNvPicPr>
          <p:nvPr/>
        </p:nvPicPr>
        <p:blipFill>
          <a:blip r:embed="rId3"/>
          <a:stretch>
            <a:fillRect/>
          </a:stretch>
        </p:blipFill>
        <p:spPr>
          <a:xfrm>
            <a:off x="800100" y="431800"/>
            <a:ext cx="10591800" cy="5994400"/>
          </a:xfrm>
          <a:prstGeom prst="rect">
            <a:avLst/>
          </a:prstGeom>
        </p:spPr>
      </p:pic>
    </p:spTree>
    <p:extLst>
      <p:ext uri="{BB962C8B-B14F-4D97-AF65-F5344CB8AC3E}">
        <p14:creationId xmlns:p14="http://schemas.microsoft.com/office/powerpoint/2010/main" val="841664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DD4A5F3-418B-674A-A106-ECD3B610BED5}"/>
              </a:ext>
            </a:extLst>
          </p:cNvPr>
          <p:cNvPicPr>
            <a:picLocks noChangeAspect="1"/>
          </p:cNvPicPr>
          <p:nvPr/>
        </p:nvPicPr>
        <p:blipFill>
          <a:blip r:embed="rId3"/>
          <a:stretch>
            <a:fillRect/>
          </a:stretch>
        </p:blipFill>
        <p:spPr>
          <a:xfrm>
            <a:off x="1063336" y="431800"/>
            <a:ext cx="10591800" cy="5994400"/>
          </a:xfrm>
          <a:prstGeom prst="rect">
            <a:avLst/>
          </a:prstGeom>
        </p:spPr>
      </p:pic>
    </p:spTree>
    <p:extLst>
      <p:ext uri="{BB962C8B-B14F-4D97-AF65-F5344CB8AC3E}">
        <p14:creationId xmlns:p14="http://schemas.microsoft.com/office/powerpoint/2010/main" val="127493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95395D7-0C93-564D-9859-B81CBC22478B}"/>
              </a:ext>
            </a:extLst>
          </p:cNvPr>
          <p:cNvPicPr>
            <a:picLocks noChangeAspect="1"/>
          </p:cNvPicPr>
          <p:nvPr/>
        </p:nvPicPr>
        <p:blipFill>
          <a:blip r:embed="rId3"/>
          <a:stretch>
            <a:fillRect/>
          </a:stretch>
        </p:blipFill>
        <p:spPr>
          <a:xfrm>
            <a:off x="1158240" y="695386"/>
            <a:ext cx="10234814" cy="5726405"/>
          </a:xfrm>
          <a:prstGeom prst="rect">
            <a:avLst/>
          </a:prstGeom>
        </p:spPr>
      </p:pic>
      <p:pic>
        <p:nvPicPr>
          <p:cNvPr id="5" name="Resim 4">
            <a:extLst>
              <a:ext uri="{FF2B5EF4-FFF2-40B4-BE49-F238E27FC236}">
                <a16:creationId xmlns:a16="http://schemas.microsoft.com/office/drawing/2014/main" id="{B2351913-EE7A-3D4D-BA5B-4A015AEC8D55}"/>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2268147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C96A8-0153-7947-9D8F-EB202BCBD9BE}"/>
              </a:ext>
            </a:extLst>
          </p:cNvPr>
          <p:cNvPicPr>
            <a:picLocks noChangeAspect="1"/>
          </p:cNvPicPr>
          <p:nvPr/>
        </p:nvPicPr>
        <p:blipFill>
          <a:blip r:embed="rId3"/>
          <a:stretch>
            <a:fillRect/>
          </a:stretch>
        </p:blipFill>
        <p:spPr>
          <a:xfrm>
            <a:off x="910937" y="431800"/>
            <a:ext cx="10591800" cy="5994400"/>
          </a:xfrm>
          <a:prstGeom prst="rect">
            <a:avLst/>
          </a:prstGeom>
        </p:spPr>
      </p:pic>
    </p:spTree>
    <p:extLst>
      <p:ext uri="{BB962C8B-B14F-4D97-AF65-F5344CB8AC3E}">
        <p14:creationId xmlns:p14="http://schemas.microsoft.com/office/powerpoint/2010/main" val="2717425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912A542-96D5-364F-8080-E2A920C97D28}"/>
              </a:ext>
            </a:extLst>
          </p:cNvPr>
          <p:cNvPicPr>
            <a:picLocks noChangeAspect="1"/>
          </p:cNvPicPr>
          <p:nvPr/>
        </p:nvPicPr>
        <p:blipFill>
          <a:blip r:embed="rId3"/>
          <a:stretch>
            <a:fillRect/>
          </a:stretch>
        </p:blipFill>
        <p:spPr>
          <a:xfrm>
            <a:off x="910936" y="431800"/>
            <a:ext cx="10591800" cy="5994400"/>
          </a:xfrm>
          <a:prstGeom prst="rect">
            <a:avLst/>
          </a:prstGeom>
        </p:spPr>
      </p:pic>
    </p:spTree>
    <p:extLst>
      <p:ext uri="{BB962C8B-B14F-4D97-AF65-F5344CB8AC3E}">
        <p14:creationId xmlns:p14="http://schemas.microsoft.com/office/powerpoint/2010/main" val="153184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C8F4D50-BBB3-784C-9168-C56B399B5096}"/>
              </a:ext>
            </a:extLst>
          </p:cNvPr>
          <p:cNvPicPr>
            <a:picLocks noChangeAspect="1"/>
          </p:cNvPicPr>
          <p:nvPr/>
        </p:nvPicPr>
        <p:blipFill>
          <a:blip r:embed="rId3"/>
          <a:stretch>
            <a:fillRect/>
          </a:stretch>
        </p:blipFill>
        <p:spPr>
          <a:xfrm>
            <a:off x="648182" y="304407"/>
            <a:ext cx="10411836" cy="5971701"/>
          </a:xfrm>
          <a:prstGeom prst="rect">
            <a:avLst/>
          </a:prstGeom>
        </p:spPr>
      </p:pic>
    </p:spTree>
    <p:extLst>
      <p:ext uri="{BB962C8B-B14F-4D97-AF65-F5344CB8AC3E}">
        <p14:creationId xmlns:p14="http://schemas.microsoft.com/office/powerpoint/2010/main" val="3352913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77164FC-2F40-B74B-ABE0-6D86A945D15F}"/>
              </a:ext>
            </a:extLst>
          </p:cNvPr>
          <p:cNvPicPr>
            <a:picLocks noChangeAspect="1"/>
          </p:cNvPicPr>
          <p:nvPr/>
        </p:nvPicPr>
        <p:blipFill>
          <a:blip r:embed="rId3"/>
          <a:stretch>
            <a:fillRect/>
          </a:stretch>
        </p:blipFill>
        <p:spPr>
          <a:xfrm>
            <a:off x="990600" y="431800"/>
            <a:ext cx="10591800" cy="5994400"/>
          </a:xfrm>
          <a:prstGeom prst="rect">
            <a:avLst/>
          </a:prstGeom>
        </p:spPr>
      </p:pic>
    </p:spTree>
    <p:extLst>
      <p:ext uri="{BB962C8B-B14F-4D97-AF65-F5344CB8AC3E}">
        <p14:creationId xmlns:p14="http://schemas.microsoft.com/office/powerpoint/2010/main" val="3788971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03C3D2B5-9B1C-7D46-9178-CCBE9ED98CF6}"/>
              </a:ext>
            </a:extLst>
          </p:cNvPr>
          <p:cNvSpPr>
            <a:spLocks noGrp="1"/>
          </p:cNvSpPr>
          <p:nvPr>
            <p:ph type="title"/>
          </p:nvPr>
        </p:nvSpPr>
        <p:spPr>
          <a:xfrm>
            <a:off x="554864" y="5400765"/>
            <a:ext cx="10515600" cy="1325563"/>
          </a:xfrm>
        </p:spPr>
        <p:txBody>
          <a:bodyPr/>
          <a:lstStyle/>
          <a:p>
            <a:r>
              <a:rPr lang="tr-TR" dirty="0">
                <a:effectLst>
                  <a:outerShdw blurRad="50800" dist="38100" dir="2700000" algn="tl" rotWithShape="0">
                    <a:prstClr val="black">
                      <a:alpha val="40000"/>
                    </a:prstClr>
                  </a:outerShdw>
                </a:effectLst>
              </a:rPr>
              <a:t>T</a:t>
            </a:r>
            <a:r>
              <a:rPr lang="tr-AZ" dirty="0">
                <a:effectLst>
                  <a:outerShdw blurRad="50800" dist="38100" dir="2700000" algn="tl" rotWithShape="0">
                    <a:prstClr val="black">
                      <a:alpha val="40000"/>
                    </a:prstClr>
                  </a:outerShdw>
                </a:effectLst>
              </a:rPr>
              <a:t>hank you !</a:t>
            </a:r>
          </a:p>
        </p:txBody>
      </p:sp>
      <p:pic>
        <p:nvPicPr>
          <p:cNvPr id="6" name="Resim 5">
            <a:extLst>
              <a:ext uri="{FF2B5EF4-FFF2-40B4-BE49-F238E27FC236}">
                <a16:creationId xmlns:a16="http://schemas.microsoft.com/office/drawing/2014/main" id="{7FAB59BD-D916-DB4E-B606-236253571CC9}"/>
              </a:ext>
            </a:extLst>
          </p:cNvPr>
          <p:cNvPicPr>
            <a:picLocks noChangeAspect="1"/>
          </p:cNvPicPr>
          <p:nvPr/>
        </p:nvPicPr>
        <p:blipFill>
          <a:blip r:embed="rId2"/>
          <a:stretch>
            <a:fillRect/>
          </a:stretch>
        </p:blipFill>
        <p:spPr>
          <a:xfrm>
            <a:off x="348802" y="702088"/>
            <a:ext cx="11115188" cy="4385066"/>
          </a:xfrm>
          <a:prstGeom prst="rect">
            <a:avLst/>
          </a:prstGeom>
          <a:ln>
            <a:solidFill>
              <a:srgbClr val="002060"/>
            </a:solidFill>
          </a:ln>
          <a:effectLst>
            <a:reflection blurRad="145157" stA="94000" endPos="35000" dist="50800" dir="5400000" sy="-100000" algn="bl" rotWithShape="0"/>
          </a:effectLst>
        </p:spPr>
      </p:pic>
    </p:spTree>
    <p:extLst>
      <p:ext uri="{BB962C8B-B14F-4D97-AF65-F5344CB8AC3E}">
        <p14:creationId xmlns:p14="http://schemas.microsoft.com/office/powerpoint/2010/main" val="2744100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FC5B6A8-D1FD-6842-A73C-C083F24FD8F6}"/>
              </a:ext>
            </a:extLst>
          </p:cNvPr>
          <p:cNvSpPr>
            <a:spLocks noGrp="1"/>
          </p:cNvSpPr>
          <p:nvPr>
            <p:ph idx="1"/>
          </p:nvPr>
        </p:nvSpPr>
        <p:spPr>
          <a:xfrm>
            <a:off x="604295" y="461469"/>
            <a:ext cx="10983410" cy="1685986"/>
          </a:xfrm>
        </p:spPr>
        <p:txBody>
          <a:bodyPr/>
          <a:lstStyle/>
          <a:p>
            <a:r>
              <a:rPr lang="tr-TR" dirty="0" err="1"/>
              <a:t>Pulmonary</a:t>
            </a:r>
            <a:r>
              <a:rPr lang="tr-TR" dirty="0"/>
              <a:t> </a:t>
            </a:r>
            <a:r>
              <a:rPr lang="tr-TR" dirty="0" err="1"/>
              <a:t>Hypertension</a:t>
            </a:r>
            <a:r>
              <a:rPr lang="tr-TR" dirty="0"/>
              <a:t> (PH) is a </a:t>
            </a:r>
            <a:r>
              <a:rPr lang="tr-TR" dirty="0" err="1"/>
              <a:t>disease</a:t>
            </a:r>
            <a:r>
              <a:rPr lang="tr-TR" dirty="0"/>
              <a:t> </a:t>
            </a:r>
            <a:r>
              <a:rPr lang="tr-TR" dirty="0" err="1"/>
              <a:t>with</a:t>
            </a:r>
            <a:r>
              <a:rPr lang="tr-TR" dirty="0"/>
              <a:t> </a:t>
            </a:r>
            <a:r>
              <a:rPr lang="tr-TR" dirty="0" err="1"/>
              <a:t>high</a:t>
            </a:r>
            <a:r>
              <a:rPr lang="tr-TR" dirty="0"/>
              <a:t> </a:t>
            </a:r>
            <a:r>
              <a:rPr lang="tr-TR" dirty="0" err="1"/>
              <a:t>mortality</a:t>
            </a:r>
            <a:endParaRPr lang="tr-AZ" dirty="0"/>
          </a:p>
        </p:txBody>
      </p:sp>
      <p:pic>
        <p:nvPicPr>
          <p:cNvPr id="4" name="Resim 3">
            <a:extLst>
              <a:ext uri="{FF2B5EF4-FFF2-40B4-BE49-F238E27FC236}">
                <a16:creationId xmlns:a16="http://schemas.microsoft.com/office/drawing/2014/main" id="{0B87B04D-48AE-0148-A34B-4A0FBF9D22B5}"/>
              </a:ext>
            </a:extLst>
          </p:cNvPr>
          <p:cNvPicPr>
            <a:picLocks noChangeAspect="1"/>
          </p:cNvPicPr>
          <p:nvPr/>
        </p:nvPicPr>
        <p:blipFill>
          <a:blip r:embed="rId2"/>
          <a:stretch>
            <a:fillRect/>
          </a:stretch>
        </p:blipFill>
        <p:spPr>
          <a:xfrm>
            <a:off x="915012" y="1304462"/>
            <a:ext cx="8637629" cy="4916229"/>
          </a:xfrm>
          <a:prstGeom prst="rect">
            <a:avLst/>
          </a:prstGeom>
          <a:effectLst>
            <a:reflection blurRad="255984" stA="76000" endPos="39000" dist="50800" dir="5400000" sy="-100000" algn="bl" rotWithShape="0"/>
          </a:effectLst>
        </p:spPr>
      </p:pic>
    </p:spTree>
    <p:extLst>
      <p:ext uri="{BB962C8B-B14F-4D97-AF65-F5344CB8AC3E}">
        <p14:creationId xmlns:p14="http://schemas.microsoft.com/office/powerpoint/2010/main" val="3518446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C995EC1-36FA-D440-B332-B28EA4FE289B}"/>
              </a:ext>
            </a:extLst>
          </p:cNvPr>
          <p:cNvPicPr>
            <a:picLocks noChangeAspect="1"/>
          </p:cNvPicPr>
          <p:nvPr/>
        </p:nvPicPr>
        <p:blipFill>
          <a:blip r:embed="rId3"/>
          <a:stretch>
            <a:fillRect/>
          </a:stretch>
        </p:blipFill>
        <p:spPr>
          <a:xfrm>
            <a:off x="1828223" y="1418571"/>
            <a:ext cx="9380104" cy="5248193"/>
          </a:xfrm>
          <a:prstGeom prst="rect">
            <a:avLst/>
          </a:prstGeom>
        </p:spPr>
      </p:pic>
      <p:pic>
        <p:nvPicPr>
          <p:cNvPr id="5" name="Resim 4">
            <a:extLst>
              <a:ext uri="{FF2B5EF4-FFF2-40B4-BE49-F238E27FC236}">
                <a16:creationId xmlns:a16="http://schemas.microsoft.com/office/drawing/2014/main" id="{5186D654-F331-DE41-8BD2-267CC7B4A71D}"/>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
        <p:nvSpPr>
          <p:cNvPr id="6" name="Metin kutusu 5">
            <a:extLst>
              <a:ext uri="{FF2B5EF4-FFF2-40B4-BE49-F238E27FC236}">
                <a16:creationId xmlns:a16="http://schemas.microsoft.com/office/drawing/2014/main" id="{771A5CB6-6D42-6747-B5A2-004BD9CE68AD}"/>
              </a:ext>
            </a:extLst>
          </p:cNvPr>
          <p:cNvSpPr txBox="1"/>
          <p:nvPr/>
        </p:nvSpPr>
        <p:spPr>
          <a:xfrm>
            <a:off x="2111551" y="530563"/>
            <a:ext cx="9534349" cy="923330"/>
          </a:xfrm>
          <a:prstGeom prst="rect">
            <a:avLst/>
          </a:prstGeom>
          <a:noFill/>
        </p:spPr>
        <p:txBody>
          <a:bodyPr wrap="square">
            <a:spAutoFit/>
          </a:bodyPr>
          <a:lstStyle/>
          <a:p>
            <a:pPr algn="just"/>
            <a:r>
              <a:rPr lang="tr-AZ" dirty="0"/>
              <a:t>Three main methodological approaches were used in these  guidelines - </a:t>
            </a:r>
            <a:r>
              <a:rPr lang="tr-TR" dirty="0" err="1"/>
              <a:t>four</a:t>
            </a:r>
            <a:r>
              <a:rPr lang="tr-TR" dirty="0"/>
              <a:t> </a:t>
            </a:r>
            <a:r>
              <a:rPr lang="tr-TR" dirty="0" err="1"/>
              <a:t>questions</a:t>
            </a:r>
            <a:r>
              <a:rPr lang="tr-TR" dirty="0"/>
              <a:t> </a:t>
            </a:r>
            <a:r>
              <a:rPr lang="tr-TR" dirty="0" err="1"/>
              <a:t>were</a:t>
            </a:r>
            <a:r>
              <a:rPr lang="tr-TR" dirty="0"/>
              <a:t> </a:t>
            </a:r>
            <a:r>
              <a:rPr lang="tr-TR" dirty="0" err="1"/>
              <a:t>formulated</a:t>
            </a:r>
            <a:r>
              <a:rPr lang="tr-TR" dirty="0"/>
              <a:t> in </a:t>
            </a:r>
            <a:r>
              <a:rPr lang="tr-TR" dirty="0" err="1"/>
              <a:t>the</a:t>
            </a:r>
            <a:r>
              <a:rPr lang="tr-TR" dirty="0"/>
              <a:t> PICO format </a:t>
            </a:r>
            <a:r>
              <a:rPr lang="tr-TR" dirty="0" err="1"/>
              <a:t>and</a:t>
            </a:r>
            <a:r>
              <a:rPr lang="tr-TR" dirty="0"/>
              <a:t> </a:t>
            </a:r>
            <a:r>
              <a:rPr lang="tr-TR" dirty="0" err="1"/>
              <a:t>application</a:t>
            </a:r>
            <a:r>
              <a:rPr lang="tr-TR" dirty="0"/>
              <a:t> of </a:t>
            </a:r>
            <a:r>
              <a:rPr lang="tr-TR" dirty="0" err="1"/>
              <a:t>the</a:t>
            </a:r>
            <a:r>
              <a:rPr lang="tr-TR" dirty="0"/>
              <a:t> </a:t>
            </a:r>
            <a:r>
              <a:rPr lang="tr-TR" dirty="0" err="1"/>
              <a:t>Grading</a:t>
            </a:r>
            <a:r>
              <a:rPr lang="tr-TR" dirty="0"/>
              <a:t> of </a:t>
            </a:r>
            <a:r>
              <a:rPr lang="tr-TR" dirty="0" err="1"/>
              <a:t>Recommendations</a:t>
            </a:r>
            <a:r>
              <a:rPr lang="tr-TR" dirty="0"/>
              <a:t>, </a:t>
            </a:r>
            <a:r>
              <a:rPr lang="tr-TR" dirty="0" err="1"/>
              <a:t>Assessment</a:t>
            </a:r>
            <a:r>
              <a:rPr lang="tr-TR" dirty="0"/>
              <a:t>, Development, </a:t>
            </a:r>
            <a:r>
              <a:rPr lang="tr-TR" dirty="0" err="1"/>
              <a:t>and</a:t>
            </a:r>
            <a:r>
              <a:rPr lang="tr-TR" dirty="0"/>
              <a:t> </a:t>
            </a:r>
            <a:r>
              <a:rPr lang="tr-TR" dirty="0" err="1"/>
              <a:t>Evaluations</a:t>
            </a:r>
            <a:r>
              <a:rPr lang="tr-TR" dirty="0"/>
              <a:t> (GRADE) </a:t>
            </a:r>
            <a:r>
              <a:rPr lang="tr-TR" dirty="0" err="1"/>
              <a:t>approach</a:t>
            </a:r>
            <a:r>
              <a:rPr lang="tr-TR" dirty="0"/>
              <a:t> </a:t>
            </a:r>
            <a:r>
              <a:rPr lang="tr-TR" dirty="0" err="1"/>
              <a:t>and</a:t>
            </a:r>
            <a:r>
              <a:rPr lang="tr-TR" dirty="0"/>
              <a:t> </a:t>
            </a:r>
            <a:r>
              <a:rPr lang="tr-TR" dirty="0" err="1"/>
              <a:t>the</a:t>
            </a:r>
            <a:r>
              <a:rPr lang="tr-TR" dirty="0"/>
              <a:t> </a:t>
            </a:r>
            <a:r>
              <a:rPr lang="tr-TR" dirty="0" err="1"/>
              <a:t>Evidence</a:t>
            </a:r>
            <a:r>
              <a:rPr lang="tr-TR" dirty="0"/>
              <a:t> </a:t>
            </a:r>
            <a:r>
              <a:rPr lang="tr-TR" dirty="0" err="1"/>
              <a:t>to</a:t>
            </a:r>
            <a:r>
              <a:rPr lang="tr-TR" dirty="0"/>
              <a:t> </a:t>
            </a:r>
            <a:r>
              <a:rPr lang="tr-TR" dirty="0" err="1"/>
              <a:t>Decision</a:t>
            </a:r>
            <a:r>
              <a:rPr lang="tr-TR" dirty="0"/>
              <a:t> (</a:t>
            </a:r>
            <a:r>
              <a:rPr lang="tr-TR" dirty="0" err="1"/>
              <a:t>EtD</a:t>
            </a:r>
            <a:r>
              <a:rPr lang="tr-TR" dirty="0"/>
              <a:t>) </a:t>
            </a:r>
            <a:r>
              <a:rPr lang="tr-TR" dirty="0" err="1"/>
              <a:t>framework</a:t>
            </a:r>
            <a:endParaRPr lang="tr-AZ" dirty="0"/>
          </a:p>
        </p:txBody>
      </p:sp>
    </p:spTree>
    <p:extLst>
      <p:ext uri="{BB962C8B-B14F-4D97-AF65-F5344CB8AC3E}">
        <p14:creationId xmlns:p14="http://schemas.microsoft.com/office/powerpoint/2010/main" val="197010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8754B37-B4CC-7049-B814-FF8EC967732C}"/>
              </a:ext>
            </a:extLst>
          </p:cNvPr>
          <p:cNvPicPr>
            <a:picLocks noChangeAspect="1"/>
          </p:cNvPicPr>
          <p:nvPr/>
        </p:nvPicPr>
        <p:blipFill>
          <a:blip r:embed="rId3"/>
          <a:stretch>
            <a:fillRect/>
          </a:stretch>
        </p:blipFill>
        <p:spPr>
          <a:xfrm>
            <a:off x="2216150" y="909550"/>
            <a:ext cx="9006032" cy="5038899"/>
          </a:xfrm>
          <a:prstGeom prst="rect">
            <a:avLst/>
          </a:prstGeom>
        </p:spPr>
      </p:pic>
      <p:pic>
        <p:nvPicPr>
          <p:cNvPr id="5" name="Resim 4">
            <a:extLst>
              <a:ext uri="{FF2B5EF4-FFF2-40B4-BE49-F238E27FC236}">
                <a16:creationId xmlns:a16="http://schemas.microsoft.com/office/drawing/2014/main" id="{0D3121D0-2D3E-F04C-9FE1-5661CACF37A6}"/>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297380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5F3258C-1EE6-9047-BE5C-87D2F3649EF5}"/>
              </a:ext>
            </a:extLst>
          </p:cNvPr>
          <p:cNvPicPr>
            <a:picLocks noChangeAspect="1"/>
          </p:cNvPicPr>
          <p:nvPr/>
        </p:nvPicPr>
        <p:blipFill>
          <a:blip r:embed="rId3"/>
          <a:stretch>
            <a:fillRect/>
          </a:stretch>
        </p:blipFill>
        <p:spPr>
          <a:xfrm>
            <a:off x="2111551" y="992228"/>
            <a:ext cx="8936759" cy="5000140"/>
          </a:xfrm>
          <a:prstGeom prst="rect">
            <a:avLst/>
          </a:prstGeom>
        </p:spPr>
      </p:pic>
      <p:pic>
        <p:nvPicPr>
          <p:cNvPr id="5" name="Resim 4">
            <a:extLst>
              <a:ext uri="{FF2B5EF4-FFF2-40B4-BE49-F238E27FC236}">
                <a16:creationId xmlns:a16="http://schemas.microsoft.com/office/drawing/2014/main" id="{309C15A8-3984-0E4E-A2A4-AAF785D52011}"/>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382978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DB0EB7D-7DEF-3543-B5B4-014F47BD9BFC}"/>
              </a:ext>
            </a:extLst>
          </p:cNvPr>
          <p:cNvPicPr>
            <a:picLocks noChangeAspect="1"/>
          </p:cNvPicPr>
          <p:nvPr/>
        </p:nvPicPr>
        <p:blipFill>
          <a:blip r:embed="rId3"/>
          <a:stretch>
            <a:fillRect/>
          </a:stretch>
        </p:blipFill>
        <p:spPr>
          <a:xfrm>
            <a:off x="1435099" y="808414"/>
            <a:ext cx="9870209" cy="5647804"/>
          </a:xfrm>
          <a:prstGeom prst="rect">
            <a:avLst/>
          </a:prstGeom>
        </p:spPr>
      </p:pic>
      <p:pic>
        <p:nvPicPr>
          <p:cNvPr id="5" name="Resim 4">
            <a:extLst>
              <a:ext uri="{FF2B5EF4-FFF2-40B4-BE49-F238E27FC236}">
                <a16:creationId xmlns:a16="http://schemas.microsoft.com/office/drawing/2014/main" id="{9193182E-BE67-EB46-ABEC-7D2E4A73E325}"/>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Tree>
    <p:extLst>
      <p:ext uri="{BB962C8B-B14F-4D97-AF65-F5344CB8AC3E}">
        <p14:creationId xmlns:p14="http://schemas.microsoft.com/office/powerpoint/2010/main" val="3097974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C7A808F-299D-3540-859F-0AFC512F0C47}"/>
              </a:ext>
            </a:extLst>
          </p:cNvPr>
          <p:cNvPicPr>
            <a:picLocks noChangeAspect="1"/>
          </p:cNvPicPr>
          <p:nvPr/>
        </p:nvPicPr>
        <p:blipFill>
          <a:blip r:embed="rId3"/>
          <a:stretch>
            <a:fillRect/>
          </a:stretch>
        </p:blipFill>
        <p:spPr>
          <a:xfrm>
            <a:off x="1548216" y="591732"/>
            <a:ext cx="9814791" cy="5616093"/>
          </a:xfrm>
          <a:prstGeom prst="rect">
            <a:avLst/>
          </a:prstGeom>
        </p:spPr>
      </p:pic>
      <p:pic>
        <p:nvPicPr>
          <p:cNvPr id="5" name="Resim 4">
            <a:extLst>
              <a:ext uri="{FF2B5EF4-FFF2-40B4-BE49-F238E27FC236}">
                <a16:creationId xmlns:a16="http://schemas.microsoft.com/office/drawing/2014/main" id="{A85D891A-3076-6E4D-B8E7-CDD32DC924A8}"/>
              </a:ext>
            </a:extLst>
          </p:cNvPr>
          <p:cNvPicPr>
            <a:picLocks noChangeAspect="1"/>
          </p:cNvPicPr>
          <p:nvPr/>
        </p:nvPicPr>
        <p:blipFill>
          <a:blip r:embed="rId4"/>
          <a:stretch>
            <a:fillRect/>
          </a:stretch>
        </p:blipFill>
        <p:spPr>
          <a:xfrm>
            <a:off x="321540" y="191236"/>
            <a:ext cx="1790011" cy="800992"/>
          </a:xfrm>
          <a:prstGeom prst="rect">
            <a:avLst/>
          </a:prstGeom>
          <a:effectLst>
            <a:reflection stA="89000" endPos="35000" dist="50800" dir="5400000" sy="-100000" algn="bl" rotWithShape="0"/>
          </a:effectLst>
        </p:spPr>
      </p:pic>
      <p:sp>
        <p:nvSpPr>
          <p:cNvPr id="6" name="Metin kutusu 5">
            <a:extLst>
              <a:ext uri="{FF2B5EF4-FFF2-40B4-BE49-F238E27FC236}">
                <a16:creationId xmlns:a16="http://schemas.microsoft.com/office/drawing/2014/main" id="{4AAD0597-8B2F-2648-9CA6-BD627EDBA048}"/>
              </a:ext>
            </a:extLst>
          </p:cNvPr>
          <p:cNvSpPr txBox="1"/>
          <p:nvPr/>
        </p:nvSpPr>
        <p:spPr>
          <a:xfrm>
            <a:off x="480349" y="4912438"/>
            <a:ext cx="6099858" cy="1569660"/>
          </a:xfrm>
          <a:prstGeom prst="rect">
            <a:avLst/>
          </a:prstGeom>
          <a:noFill/>
        </p:spPr>
        <p:txBody>
          <a:bodyPr wrap="square">
            <a:spAutoFit/>
          </a:bodyPr>
          <a:lstStyle/>
          <a:p>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The</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TAPSE/</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sPAP</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ratio</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was</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higher</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in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SSc</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patients</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not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referred</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for</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RHC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than</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in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SSc</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patients</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referred</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for</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RHC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according</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to</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the</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DETECT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algorithm</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step 2 [</a:t>
            </a:r>
            <a:r>
              <a:rPr lang="tr-TR" sz="1600" b="1" i="1" dirty="0">
                <a:solidFill>
                  <a:srgbClr val="7030A0"/>
                </a:solidFill>
                <a:effectLst>
                  <a:outerShdw blurRad="50800" dist="38100" dir="2700000" algn="tl" rotWithShape="0">
                    <a:prstClr val="black">
                      <a:alpha val="40000"/>
                    </a:prstClr>
                  </a:outerShdw>
                </a:effectLst>
                <a:latin typeface="arial" panose="020B0604020202020204" pitchFamily="34" charset="0"/>
              </a:rPr>
              <a:t>0.83 (0.35-1.40) mm/</a:t>
            </a:r>
            <a:r>
              <a:rPr lang="tr-TR" sz="1600" b="1" i="1" dirty="0" err="1">
                <a:solidFill>
                  <a:srgbClr val="7030A0"/>
                </a:solidFill>
                <a:effectLst>
                  <a:outerShdw blurRad="50800" dist="38100" dir="2700000" algn="tl" rotWithShape="0">
                    <a:prstClr val="black">
                      <a:alpha val="40000"/>
                    </a:prstClr>
                  </a:outerShdw>
                </a:effectLst>
                <a:latin typeface="arial" panose="020B0604020202020204" pitchFamily="34" charset="0"/>
              </a:rPr>
              <a:t>mmHg</a:t>
            </a:r>
            <a:r>
              <a:rPr lang="tr-TR" sz="1600" b="1"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1" i="1" dirty="0" err="1">
                <a:solidFill>
                  <a:srgbClr val="7030A0"/>
                </a:solidFill>
                <a:effectLst>
                  <a:outerShdw blurRad="50800" dist="38100" dir="2700000" algn="tl" rotWithShape="0">
                    <a:prstClr val="black">
                      <a:alpha val="40000"/>
                    </a:prstClr>
                  </a:outerShdw>
                </a:effectLst>
                <a:latin typeface="arial" panose="020B0604020202020204" pitchFamily="34" charset="0"/>
              </a:rPr>
              <a:t>vs</a:t>
            </a:r>
            <a:r>
              <a:rPr lang="tr-TR" sz="1600" b="1" i="1" dirty="0">
                <a:solidFill>
                  <a:srgbClr val="7030A0"/>
                </a:solidFill>
                <a:effectLst>
                  <a:outerShdw blurRad="50800" dist="38100" dir="2700000" algn="tl" rotWithShape="0">
                    <a:prstClr val="black">
                      <a:alpha val="40000"/>
                    </a:prstClr>
                  </a:outerShdw>
                </a:effectLst>
                <a:latin typeface="arial" panose="020B0604020202020204" pitchFamily="34" charset="0"/>
              </a:rPr>
              <a:t> 0.74 (0.12-1.09) mm/</a:t>
            </a:r>
            <a:r>
              <a:rPr lang="tr-TR" sz="1600" b="1" i="1" dirty="0" err="1">
                <a:solidFill>
                  <a:srgbClr val="7030A0"/>
                </a:solidFill>
                <a:effectLst>
                  <a:outerShdw blurRad="50800" dist="38100" dir="2700000" algn="tl" rotWithShape="0">
                    <a:prstClr val="black">
                      <a:alpha val="40000"/>
                    </a:prstClr>
                  </a:outerShdw>
                </a:effectLst>
                <a:latin typeface="arial" panose="020B0604020202020204" pitchFamily="34" charset="0"/>
              </a:rPr>
              <a:t>mmHg</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P &lt; 0.05]. Using a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cut-off</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of 0.60 mm/</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mmHg</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8 (15.7%)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SSc</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patients</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had a TAPSE/</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sPAP</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ratio</a:t>
            </a:r>
            <a:r>
              <a:rPr lang="tr-TR" sz="1600" b="0" i="1" dirty="0">
                <a:solidFill>
                  <a:srgbClr val="7030A0"/>
                </a:solidFill>
                <a:effectLst>
                  <a:outerShdw blurRad="50800" dist="38100" dir="2700000" algn="tl" rotWithShape="0">
                    <a:prstClr val="black">
                      <a:alpha val="40000"/>
                    </a:prstClr>
                  </a:outerShdw>
                </a:effectLst>
                <a:latin typeface="arial" panose="020B0604020202020204" pitchFamily="34" charset="0"/>
              </a:rPr>
              <a:t> of ≤0.60 mm/</a:t>
            </a:r>
            <a:r>
              <a:rPr lang="tr-TR" sz="1600" b="0" i="1" dirty="0" err="1">
                <a:solidFill>
                  <a:srgbClr val="7030A0"/>
                </a:solidFill>
                <a:effectLst>
                  <a:outerShdw blurRad="50800" dist="38100" dir="2700000" algn="tl" rotWithShape="0">
                    <a:prstClr val="black">
                      <a:alpha val="40000"/>
                    </a:prstClr>
                  </a:outerShdw>
                </a:effectLst>
                <a:latin typeface="arial" panose="020B0604020202020204" pitchFamily="34" charset="0"/>
              </a:rPr>
              <a:t>mmHg</a:t>
            </a:r>
            <a:endParaRPr lang="tr-AZ" sz="1600" i="1" dirty="0">
              <a:solidFill>
                <a:srgbClr val="7030A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907794018"/>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6348</TotalTime>
  <Words>2294</Words>
  <Application>Microsoft Macintosh PowerPoint</Application>
  <PresentationFormat>Geniş ekran</PresentationFormat>
  <Paragraphs>163</Paragraphs>
  <Slides>45</Slides>
  <Notes>43</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45</vt:i4>
      </vt:variant>
    </vt:vector>
  </HeadingPairs>
  <TitlesOfParts>
    <vt:vector size="51" baseType="lpstr">
      <vt:lpstr>Arial</vt:lpstr>
      <vt:lpstr>Arial</vt:lpstr>
      <vt:lpstr>Calibri</vt:lpstr>
      <vt:lpstr>Candara</vt:lpstr>
      <vt:lpstr>system-ui</vt:lpstr>
      <vt:lpstr>Office Teması</vt:lpstr>
      <vt:lpstr> ESC/ERS 2022 Guidelines for Pulmonary Hypertension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Thank you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ESC guideline in Pulmonary Hypertension</dc:title>
  <dc:creator>ayselislamli29@gmail.com</dc:creator>
  <cp:lastModifiedBy>ayselislamli29@gmail.com</cp:lastModifiedBy>
  <cp:revision>193</cp:revision>
  <dcterms:created xsi:type="dcterms:W3CDTF">2022-12-04T12:27:32Z</dcterms:created>
  <dcterms:modified xsi:type="dcterms:W3CDTF">2022-12-10T08:43:42Z</dcterms:modified>
</cp:coreProperties>
</file>